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48" r:id="rId1"/>
    <p:sldMasterId id="2147483711" r:id="rId2"/>
  </p:sldMasterIdLst>
  <p:notesMasterIdLst>
    <p:notesMasterId r:id="rId15"/>
  </p:notesMasterIdLst>
  <p:sldIdLst>
    <p:sldId id="256" r:id="rId3"/>
    <p:sldId id="424" r:id="rId4"/>
    <p:sldId id="571" r:id="rId5"/>
    <p:sldId id="582" r:id="rId6"/>
    <p:sldId id="584" r:id="rId7"/>
    <p:sldId id="585" r:id="rId8"/>
    <p:sldId id="573" r:id="rId9"/>
    <p:sldId id="586" r:id="rId10"/>
    <p:sldId id="587" r:id="rId11"/>
    <p:sldId id="588" r:id="rId12"/>
    <p:sldId id="589" r:id="rId13"/>
    <p:sldId id="289" r:id="rId14"/>
  </p:sldIdLst>
  <p:sldSz cx="9144000" cy="5143500" type="screen16x9"/>
  <p:notesSz cx="6858000" cy="9144000"/>
  <p:defaultTextStyle>
    <a:defPPr>
      <a:defRPr lang="ru-RU"/>
    </a:defPPr>
    <a:lvl1pPr marL="0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11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221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332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436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547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658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768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878" algn="l" defTabSz="81622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сновной раздел" id="{60428CB9-ABE4-4850-9A07-1152168EBBB1}">
          <p14:sldIdLst>
            <p14:sldId id="256"/>
            <p14:sldId id="424"/>
            <p14:sldId id="571"/>
            <p14:sldId id="582"/>
            <p14:sldId id="584"/>
            <p14:sldId id="585"/>
            <p14:sldId id="573"/>
            <p14:sldId id="586"/>
            <p14:sldId id="587"/>
            <p14:sldId id="588"/>
            <p14:sldId id="589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авел А. Петров" initials="ПАП" lastIdx="3" clrIdx="0"/>
  <p:cmAuthor id="1" name="Петрук Татьяна Николаевна" initials="ПТН" lastIdx="1" clrIdx="1">
    <p:extLst>
      <p:ext uri="{19B8F6BF-5375-455C-9EA6-DF929625EA0E}">
        <p15:presenceInfo xmlns:p15="http://schemas.microsoft.com/office/powerpoint/2012/main" userId="S-1-5-21-1890471212-1927039460-2188730037-61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B"/>
    <a:srgbClr val="00579B"/>
    <a:srgbClr val="FAB800"/>
    <a:srgbClr val="F08400"/>
    <a:srgbClr val="F8F8F8"/>
    <a:srgbClr val="C3E5F7"/>
    <a:srgbClr val="FEEFC4"/>
    <a:srgbClr val="F9B900"/>
    <a:srgbClr val="455569"/>
    <a:srgbClr val="FBC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7599" autoAdjust="0"/>
  </p:normalViewPr>
  <p:slideViewPr>
    <p:cSldViewPr showGuides="1">
      <p:cViewPr varScale="1">
        <p:scale>
          <a:sx n="113" d="100"/>
          <a:sy n="113" d="100"/>
        </p:scale>
        <p:origin x="1092" y="36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28T01:58:15.009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2CE1D-82F3-4F9D-BD15-777024255CA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64C00-3CD7-4887-A9D5-D0243E2EF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3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8111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21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332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436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547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658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6768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4878" algn="l" defTabSz="816221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64C00-3CD7-4887-A9D5-D0243E2EFA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7276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77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422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9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49550" y="531813"/>
            <a:ext cx="4735513" cy="2663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276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A64C00-3CD7-4887-A9D5-D0243E2EFA2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72769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770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0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03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51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084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97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5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0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5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7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3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6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83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81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82"/>
            <a:ext cx="7772400" cy="1021556"/>
          </a:xfrm>
        </p:spPr>
        <p:txBody>
          <a:bodyPr anchor="t"/>
          <a:lstStyle>
            <a:lvl1pPr algn="l">
              <a:defRPr sz="3016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1"/>
          </a:xfrm>
        </p:spPr>
        <p:txBody>
          <a:bodyPr anchor="b"/>
          <a:lstStyle>
            <a:lvl1pPr marL="0" indent="0">
              <a:buNone/>
              <a:defRPr sz="1508">
                <a:solidFill>
                  <a:schemeClr val="tx1">
                    <a:tint val="75000"/>
                  </a:schemeClr>
                </a:solidFill>
              </a:defRPr>
            </a:lvl1pPr>
            <a:lvl2pPr marL="342773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2pPr>
            <a:lvl3pPr marL="685545" indent="0">
              <a:buNone/>
              <a:defRPr sz="1190">
                <a:solidFill>
                  <a:schemeClr val="tx1">
                    <a:tint val="75000"/>
                  </a:schemeClr>
                </a:solidFill>
              </a:defRPr>
            </a:lvl3pPr>
            <a:lvl4pPr marL="1028318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4pPr>
            <a:lvl5pPr marL="1371090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5pPr>
            <a:lvl6pPr marL="1713864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6pPr>
            <a:lvl7pPr marL="2056636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7pPr>
            <a:lvl8pPr marL="2399410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8pPr>
            <a:lvl9pPr marL="2742182" indent="0">
              <a:buNone/>
              <a:defRPr sz="10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103"/>
            </a:lvl1pPr>
            <a:lvl2pPr>
              <a:defRPr sz="1786"/>
            </a:lvl2pPr>
            <a:lvl3pPr>
              <a:defRPr sz="1508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103"/>
            </a:lvl1pPr>
            <a:lvl2pPr>
              <a:defRPr sz="1786"/>
            </a:lvl2pPr>
            <a:lvl3pPr>
              <a:defRPr sz="1508"/>
            </a:lvl3pPr>
            <a:lvl4pPr>
              <a:defRPr sz="1349"/>
            </a:lvl4pPr>
            <a:lvl5pPr>
              <a:defRPr sz="1349"/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97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6"/>
            <a:ext cx="4040188" cy="479822"/>
          </a:xfrm>
        </p:spPr>
        <p:txBody>
          <a:bodyPr anchor="b"/>
          <a:lstStyle>
            <a:lvl1pPr marL="0" indent="0">
              <a:buNone/>
              <a:defRPr sz="1786" b="1"/>
            </a:lvl1pPr>
            <a:lvl2pPr marL="342773" indent="0">
              <a:buNone/>
              <a:defRPr sz="1508" b="1"/>
            </a:lvl2pPr>
            <a:lvl3pPr marL="685545" indent="0">
              <a:buNone/>
              <a:defRPr sz="1349" b="1"/>
            </a:lvl3pPr>
            <a:lvl4pPr marL="1028318" indent="0">
              <a:buNone/>
              <a:defRPr sz="1190" b="1"/>
            </a:lvl4pPr>
            <a:lvl5pPr marL="1371090" indent="0">
              <a:buNone/>
              <a:defRPr sz="1190" b="1"/>
            </a:lvl5pPr>
            <a:lvl6pPr marL="1713864" indent="0">
              <a:buNone/>
              <a:defRPr sz="1190" b="1"/>
            </a:lvl6pPr>
            <a:lvl7pPr marL="2056636" indent="0">
              <a:buNone/>
              <a:defRPr sz="1190" b="1"/>
            </a:lvl7pPr>
            <a:lvl8pPr marL="2399410" indent="0">
              <a:buNone/>
              <a:defRPr sz="1190" b="1"/>
            </a:lvl8pPr>
            <a:lvl9pPr marL="2742182" indent="0">
              <a:buNone/>
              <a:defRPr sz="11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1786"/>
            </a:lvl1pPr>
            <a:lvl2pPr>
              <a:defRPr sz="1508"/>
            </a:lvl2pPr>
            <a:lvl3pPr>
              <a:defRPr sz="1349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6"/>
            <a:ext cx="4041775" cy="479822"/>
          </a:xfrm>
        </p:spPr>
        <p:txBody>
          <a:bodyPr anchor="b"/>
          <a:lstStyle>
            <a:lvl1pPr marL="0" indent="0">
              <a:buNone/>
              <a:defRPr sz="1786" b="1"/>
            </a:lvl1pPr>
            <a:lvl2pPr marL="342773" indent="0">
              <a:buNone/>
              <a:defRPr sz="1508" b="1"/>
            </a:lvl2pPr>
            <a:lvl3pPr marL="685545" indent="0">
              <a:buNone/>
              <a:defRPr sz="1349" b="1"/>
            </a:lvl3pPr>
            <a:lvl4pPr marL="1028318" indent="0">
              <a:buNone/>
              <a:defRPr sz="1190" b="1"/>
            </a:lvl4pPr>
            <a:lvl5pPr marL="1371090" indent="0">
              <a:buNone/>
              <a:defRPr sz="1190" b="1"/>
            </a:lvl5pPr>
            <a:lvl6pPr marL="1713864" indent="0">
              <a:buNone/>
              <a:defRPr sz="1190" b="1"/>
            </a:lvl6pPr>
            <a:lvl7pPr marL="2056636" indent="0">
              <a:buNone/>
              <a:defRPr sz="1190" b="1"/>
            </a:lvl7pPr>
            <a:lvl8pPr marL="2399410" indent="0">
              <a:buNone/>
              <a:defRPr sz="1190" b="1"/>
            </a:lvl8pPr>
            <a:lvl9pPr marL="2742182" indent="0">
              <a:buNone/>
              <a:defRPr sz="119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786"/>
            </a:lvl1pPr>
            <a:lvl2pPr>
              <a:defRPr sz="1508"/>
            </a:lvl2pPr>
            <a:lvl3pPr>
              <a:defRPr sz="1349"/>
            </a:lvl3pPr>
            <a:lvl4pPr>
              <a:defRPr sz="1190"/>
            </a:lvl4pPr>
            <a:lvl5pPr>
              <a:defRPr sz="1190"/>
            </a:lvl5pPr>
            <a:lvl6pPr>
              <a:defRPr sz="1190"/>
            </a:lvl6pPr>
            <a:lvl7pPr>
              <a:defRPr sz="1190"/>
            </a:lvl7pPr>
            <a:lvl8pPr>
              <a:defRPr sz="1190"/>
            </a:lvl8pPr>
            <a:lvl9pPr>
              <a:defRPr sz="11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59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260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390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150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4"/>
            <a:ext cx="5111750" cy="4389835"/>
          </a:xfrm>
        </p:spPr>
        <p:txBody>
          <a:bodyPr/>
          <a:lstStyle>
            <a:lvl1pPr>
              <a:defRPr sz="2381"/>
            </a:lvl1pPr>
            <a:lvl2pPr>
              <a:defRPr sz="2103"/>
            </a:lvl2pPr>
            <a:lvl3pPr>
              <a:defRPr sz="1786"/>
            </a:lvl3pPr>
            <a:lvl4pPr>
              <a:defRPr sz="1508"/>
            </a:lvl4pPr>
            <a:lvl5pPr>
              <a:defRPr sz="1508"/>
            </a:lvl5pPr>
            <a:lvl6pPr>
              <a:defRPr sz="1508"/>
            </a:lvl6pPr>
            <a:lvl7pPr>
              <a:defRPr sz="1508"/>
            </a:lvl7pPr>
            <a:lvl8pPr>
              <a:defRPr sz="1508"/>
            </a:lvl8pPr>
            <a:lvl9pPr>
              <a:defRPr sz="150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32"/>
            <a:ext cx="3008313" cy="3518297"/>
          </a:xfrm>
        </p:spPr>
        <p:txBody>
          <a:bodyPr/>
          <a:lstStyle>
            <a:lvl1pPr marL="0" indent="0">
              <a:buNone/>
              <a:defRPr sz="1032"/>
            </a:lvl1pPr>
            <a:lvl2pPr marL="342773" indent="0">
              <a:buNone/>
              <a:defRPr sz="913"/>
            </a:lvl2pPr>
            <a:lvl3pPr marL="685545" indent="0">
              <a:buNone/>
              <a:defRPr sz="754"/>
            </a:lvl3pPr>
            <a:lvl4pPr marL="1028318" indent="0">
              <a:buNone/>
              <a:defRPr sz="675"/>
            </a:lvl4pPr>
            <a:lvl5pPr marL="1371090" indent="0">
              <a:buNone/>
              <a:defRPr sz="675"/>
            </a:lvl5pPr>
            <a:lvl6pPr marL="1713864" indent="0">
              <a:buNone/>
              <a:defRPr sz="675"/>
            </a:lvl6pPr>
            <a:lvl7pPr marL="2056636" indent="0">
              <a:buNone/>
              <a:defRPr sz="675"/>
            </a:lvl7pPr>
            <a:lvl8pPr marL="2399410" indent="0">
              <a:buNone/>
              <a:defRPr sz="675"/>
            </a:lvl8pPr>
            <a:lvl9pPr marL="274218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54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536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6"/>
            <a:ext cx="5486400" cy="425054"/>
          </a:xfrm>
        </p:spPr>
        <p:txBody>
          <a:bodyPr anchor="b"/>
          <a:lstStyle>
            <a:lvl1pPr algn="l">
              <a:defRPr sz="1508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4"/>
            <a:ext cx="5486400" cy="3086100"/>
          </a:xfrm>
        </p:spPr>
        <p:txBody>
          <a:bodyPr/>
          <a:lstStyle>
            <a:lvl1pPr marL="0" indent="0">
              <a:buNone/>
              <a:defRPr sz="2381"/>
            </a:lvl1pPr>
            <a:lvl2pPr marL="342773" indent="0">
              <a:buNone/>
              <a:defRPr sz="2103"/>
            </a:lvl2pPr>
            <a:lvl3pPr marL="685545" indent="0">
              <a:buNone/>
              <a:defRPr sz="1786"/>
            </a:lvl3pPr>
            <a:lvl4pPr marL="1028318" indent="0">
              <a:buNone/>
              <a:defRPr sz="1508"/>
            </a:lvl4pPr>
            <a:lvl5pPr marL="1371090" indent="0">
              <a:buNone/>
              <a:defRPr sz="1508"/>
            </a:lvl5pPr>
            <a:lvl6pPr marL="1713864" indent="0">
              <a:buNone/>
              <a:defRPr sz="1508"/>
            </a:lvl6pPr>
            <a:lvl7pPr marL="2056636" indent="0">
              <a:buNone/>
              <a:defRPr sz="1508"/>
            </a:lvl7pPr>
            <a:lvl8pPr marL="2399410" indent="0">
              <a:buNone/>
              <a:defRPr sz="1508"/>
            </a:lvl8pPr>
            <a:lvl9pPr marL="2742182" indent="0">
              <a:buNone/>
              <a:defRPr sz="1508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7"/>
            <a:ext cx="5486400" cy="603647"/>
          </a:xfrm>
        </p:spPr>
        <p:txBody>
          <a:bodyPr/>
          <a:lstStyle>
            <a:lvl1pPr marL="0" indent="0">
              <a:buNone/>
              <a:defRPr sz="1032"/>
            </a:lvl1pPr>
            <a:lvl2pPr marL="342773" indent="0">
              <a:buNone/>
              <a:defRPr sz="913"/>
            </a:lvl2pPr>
            <a:lvl3pPr marL="685545" indent="0">
              <a:buNone/>
              <a:defRPr sz="754"/>
            </a:lvl3pPr>
            <a:lvl4pPr marL="1028318" indent="0">
              <a:buNone/>
              <a:defRPr sz="675"/>
            </a:lvl4pPr>
            <a:lvl5pPr marL="1371090" indent="0">
              <a:buNone/>
              <a:defRPr sz="675"/>
            </a:lvl5pPr>
            <a:lvl6pPr marL="1713864" indent="0">
              <a:buNone/>
              <a:defRPr sz="675"/>
            </a:lvl6pPr>
            <a:lvl7pPr marL="2056636" indent="0">
              <a:buNone/>
              <a:defRPr sz="675"/>
            </a:lvl7pPr>
            <a:lvl8pPr marL="2399410" indent="0">
              <a:buNone/>
              <a:defRPr sz="675"/>
            </a:lvl8pPr>
            <a:lvl9pPr marL="274218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25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0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1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72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7"/>
            <a:ext cx="7772400" cy="1125141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65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7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11" indent="0">
              <a:buNone/>
              <a:defRPr sz="1800" b="1"/>
            </a:lvl2pPr>
            <a:lvl3pPr marL="816221" indent="0">
              <a:buNone/>
              <a:defRPr sz="1600" b="1"/>
            </a:lvl3pPr>
            <a:lvl4pPr marL="1224332" indent="0">
              <a:buNone/>
              <a:defRPr sz="1400" b="1"/>
            </a:lvl4pPr>
            <a:lvl5pPr marL="1632436" indent="0">
              <a:buNone/>
              <a:defRPr sz="1400" b="1"/>
            </a:lvl5pPr>
            <a:lvl6pPr marL="2040547" indent="0">
              <a:buNone/>
              <a:defRPr sz="1400" b="1"/>
            </a:lvl6pPr>
            <a:lvl7pPr marL="2448658" indent="0">
              <a:buNone/>
              <a:defRPr sz="1400" b="1"/>
            </a:lvl7pPr>
            <a:lvl8pPr marL="2856768" indent="0">
              <a:buNone/>
              <a:defRPr sz="1400" b="1"/>
            </a:lvl8pPr>
            <a:lvl9pPr marL="326487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4" y="1151336"/>
            <a:ext cx="4041775" cy="47982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11" indent="0">
              <a:buNone/>
              <a:defRPr sz="1800" b="1"/>
            </a:lvl2pPr>
            <a:lvl3pPr marL="816221" indent="0">
              <a:buNone/>
              <a:defRPr sz="1600" b="1"/>
            </a:lvl3pPr>
            <a:lvl4pPr marL="1224332" indent="0">
              <a:buNone/>
              <a:defRPr sz="1400" b="1"/>
            </a:lvl4pPr>
            <a:lvl5pPr marL="1632436" indent="0">
              <a:buNone/>
              <a:defRPr sz="1400" b="1"/>
            </a:lvl5pPr>
            <a:lvl6pPr marL="2040547" indent="0">
              <a:buNone/>
              <a:defRPr sz="1400" b="1"/>
            </a:lvl6pPr>
            <a:lvl7pPr marL="2448658" indent="0">
              <a:buNone/>
              <a:defRPr sz="1400" b="1"/>
            </a:lvl7pPr>
            <a:lvl8pPr marL="2856768" indent="0">
              <a:buNone/>
              <a:defRPr sz="1400" b="1"/>
            </a:lvl8pPr>
            <a:lvl9pPr marL="3264878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4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5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4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11" indent="0">
              <a:buNone/>
              <a:defRPr sz="1100"/>
            </a:lvl2pPr>
            <a:lvl3pPr marL="816221" indent="0">
              <a:buNone/>
              <a:defRPr sz="900"/>
            </a:lvl3pPr>
            <a:lvl4pPr marL="1224332" indent="0">
              <a:buNone/>
              <a:defRPr sz="800"/>
            </a:lvl4pPr>
            <a:lvl5pPr marL="1632436" indent="0">
              <a:buNone/>
              <a:defRPr sz="800"/>
            </a:lvl5pPr>
            <a:lvl6pPr marL="2040547" indent="0">
              <a:buNone/>
              <a:defRPr sz="800"/>
            </a:lvl6pPr>
            <a:lvl7pPr marL="2448658" indent="0">
              <a:buNone/>
              <a:defRPr sz="800"/>
            </a:lvl7pPr>
            <a:lvl8pPr marL="2856768" indent="0">
              <a:buNone/>
              <a:defRPr sz="800"/>
            </a:lvl8pPr>
            <a:lvl9pPr marL="326487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408111" indent="0">
              <a:buNone/>
              <a:defRPr sz="2500"/>
            </a:lvl2pPr>
            <a:lvl3pPr marL="816221" indent="0">
              <a:buNone/>
              <a:defRPr sz="2200"/>
            </a:lvl3pPr>
            <a:lvl4pPr marL="1224332" indent="0">
              <a:buNone/>
              <a:defRPr sz="1800"/>
            </a:lvl4pPr>
            <a:lvl5pPr marL="1632436" indent="0">
              <a:buNone/>
              <a:defRPr sz="1800"/>
            </a:lvl5pPr>
            <a:lvl6pPr marL="2040547" indent="0">
              <a:buNone/>
              <a:defRPr sz="1800"/>
            </a:lvl6pPr>
            <a:lvl7pPr marL="2448658" indent="0">
              <a:buNone/>
              <a:defRPr sz="1800"/>
            </a:lvl7pPr>
            <a:lvl8pPr marL="2856768" indent="0">
              <a:buNone/>
              <a:defRPr sz="1800"/>
            </a:lvl8pPr>
            <a:lvl9pPr marL="3264878" indent="0">
              <a:buNone/>
              <a:defRPr sz="1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408111" indent="0">
              <a:buNone/>
              <a:defRPr sz="1100"/>
            </a:lvl2pPr>
            <a:lvl3pPr marL="816221" indent="0">
              <a:buNone/>
              <a:defRPr sz="900"/>
            </a:lvl3pPr>
            <a:lvl4pPr marL="1224332" indent="0">
              <a:buNone/>
              <a:defRPr sz="800"/>
            </a:lvl4pPr>
            <a:lvl5pPr marL="1632436" indent="0">
              <a:buNone/>
              <a:defRPr sz="800"/>
            </a:lvl5pPr>
            <a:lvl6pPr marL="2040547" indent="0">
              <a:buNone/>
              <a:defRPr sz="800"/>
            </a:lvl6pPr>
            <a:lvl7pPr marL="2448658" indent="0">
              <a:buNone/>
              <a:defRPr sz="800"/>
            </a:lvl7pPr>
            <a:lvl8pPr marL="2856768" indent="0">
              <a:buNone/>
              <a:defRPr sz="800"/>
            </a:lvl8pPr>
            <a:lvl9pPr marL="3264878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9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vert="horz" lIns="81622" tIns="40811" rIns="81622" bIns="4081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81622" tIns="40811" rIns="81622" bIns="4081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81622" tIns="40811" rIns="81622" bIns="40811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1622" tIns="40811" rIns="81622" bIns="40811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22" tIns="40811" rIns="81622" bIns="40811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221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83" indent="-306083" algn="l" defTabSz="816221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77" indent="-255070" algn="l" defTabSz="816221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75" indent="-204055" algn="l" defTabSz="81622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381" indent="-204055" algn="l" defTabSz="816221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492" indent="-204055" algn="l" defTabSz="81622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02" indent="-204055" algn="l" defTabSz="8162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13" indent="-204055" algn="l" defTabSz="8162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821" indent="-204055" algn="l" defTabSz="8162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28" indent="-204055" algn="l" defTabSz="81622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11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21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32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36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47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58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768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878" algn="l" defTabSz="81622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82"/>
            <a:ext cx="8229600" cy="857250"/>
          </a:xfrm>
          <a:prstGeom prst="rect">
            <a:avLst/>
          </a:prstGeom>
        </p:spPr>
        <p:txBody>
          <a:bodyPr vert="horz" lIns="172769" tIns="86385" rIns="172769" bIns="8638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172769" tIns="86385" rIns="172769" bIns="8638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9"/>
            <a:ext cx="2133600" cy="273844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l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A8FE-1B70-4071-916B-DABED8954067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9"/>
            <a:ext cx="2895600" cy="273844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ctr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9"/>
            <a:ext cx="2133600" cy="273844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r">
              <a:defRPr sz="9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685545" rtl="0" eaLnBrk="1" latinLnBrk="0" hangingPunct="1">
        <a:spcBef>
          <a:spcPct val="0"/>
        </a:spcBef>
        <a:buNone/>
        <a:defRPr sz="32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082" indent="-257082" algn="l" defTabSz="685545" rtl="0" eaLnBrk="1" latinLnBrk="0" hangingPunct="1">
        <a:spcBef>
          <a:spcPct val="20000"/>
        </a:spcBef>
        <a:buFont typeface="Arial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57005" indent="-214234" algn="l" defTabSz="685545" rtl="0" eaLnBrk="1" latinLnBrk="0" hangingPunct="1">
        <a:spcBef>
          <a:spcPct val="20000"/>
        </a:spcBef>
        <a:buFont typeface="Arial" pitchFamily="34" charset="0"/>
        <a:buChar char="–"/>
        <a:defRPr sz="2103" kern="1200">
          <a:solidFill>
            <a:schemeClr val="tx1"/>
          </a:solidFill>
          <a:latin typeface="+mn-lt"/>
          <a:ea typeface="+mn-ea"/>
          <a:cs typeface="+mn-cs"/>
        </a:defRPr>
      </a:lvl2pPr>
      <a:lvl3pPr marL="856931" indent="-171387" algn="l" defTabSz="685545" rtl="0" eaLnBrk="1" latinLnBrk="0" hangingPunct="1">
        <a:spcBef>
          <a:spcPct val="20000"/>
        </a:spcBef>
        <a:buFont typeface="Arial" pitchFamily="34" charset="0"/>
        <a:buChar char="•"/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199705" indent="-171387" algn="l" defTabSz="685545" rtl="0" eaLnBrk="1" latinLnBrk="0" hangingPunct="1">
        <a:spcBef>
          <a:spcPct val="20000"/>
        </a:spcBef>
        <a:buFont typeface="Arial" pitchFamily="34" charset="0"/>
        <a:buChar char="–"/>
        <a:defRPr sz="1508" kern="1200">
          <a:solidFill>
            <a:schemeClr val="tx1"/>
          </a:solidFill>
          <a:latin typeface="+mn-lt"/>
          <a:ea typeface="+mn-ea"/>
          <a:cs typeface="+mn-cs"/>
        </a:defRPr>
      </a:lvl4pPr>
      <a:lvl5pPr marL="1542477" indent="-171387" algn="l" defTabSz="685545" rtl="0" eaLnBrk="1" latinLnBrk="0" hangingPunct="1">
        <a:spcBef>
          <a:spcPct val="20000"/>
        </a:spcBef>
        <a:buFont typeface="Arial" pitchFamily="34" charset="0"/>
        <a:buChar char="»"/>
        <a:defRPr sz="1508" kern="1200">
          <a:solidFill>
            <a:schemeClr val="tx1"/>
          </a:solidFill>
          <a:latin typeface="+mn-lt"/>
          <a:ea typeface="+mn-ea"/>
          <a:cs typeface="+mn-cs"/>
        </a:defRPr>
      </a:lvl5pPr>
      <a:lvl6pPr marL="1885251" indent="-171387" algn="l" defTabSz="685545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6pPr>
      <a:lvl7pPr marL="2228022" indent="-171387" algn="l" defTabSz="685545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7pPr>
      <a:lvl8pPr marL="2570795" indent="-171387" algn="l" defTabSz="685545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8pPr>
      <a:lvl9pPr marL="2913568" indent="-171387" algn="l" defTabSz="685545" rtl="0" eaLnBrk="1" latinLnBrk="0" hangingPunct="1">
        <a:spcBef>
          <a:spcPct val="20000"/>
        </a:spcBef>
        <a:buFont typeface="Arial" pitchFamily="34" charset="0"/>
        <a:buChar char="•"/>
        <a:defRPr sz="15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73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45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18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090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4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636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410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182" algn="l" defTabSz="68554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9A26409-F6FE-411E-9C17-C1BEFC87A28A}"/>
              </a:ext>
            </a:extLst>
          </p:cNvPr>
          <p:cNvSpPr/>
          <p:nvPr/>
        </p:nvSpPr>
        <p:spPr>
          <a:xfrm>
            <a:off x="827584" y="955526"/>
            <a:ext cx="4104456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ru-RU" sz="115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10</a:t>
            </a:r>
            <a:endParaRPr lang="ru-RU" sz="9600" b="1" dirty="0">
              <a:solidFill>
                <a:schemeClr val="tx2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9718" y="1851670"/>
            <a:ext cx="3836618" cy="1177221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НЕОЧЕВИДНЫХ ВОЗМОЖНОСТЕЙ В ПРОДУКТАХ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DALLAS LOCK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1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80090-3F92-4B3E-8CBB-5A6AC8065D75}"/>
              </a:ext>
            </a:extLst>
          </p:cNvPr>
          <p:cNvSpPr/>
          <p:nvPr/>
        </p:nvSpPr>
        <p:spPr>
          <a:xfrm>
            <a:off x="4427984" y="2481913"/>
            <a:ext cx="4104456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ru-RU" sz="1150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9</a:t>
            </a:r>
            <a:endParaRPr lang="ru-RU" sz="9600" b="1" dirty="0">
              <a:solidFill>
                <a:srgbClr val="00A6EB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4F06E-E871-46C1-B605-289618BA5C33}"/>
              </a:ext>
            </a:extLst>
          </p:cNvPr>
          <p:cNvSpPr txBox="1"/>
          <p:nvPr/>
        </p:nvSpPr>
        <p:spPr>
          <a:xfrm>
            <a:off x="1259632" y="3778057"/>
            <a:ext cx="474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551"/>
            <a:r>
              <a:rPr lang="ru-RU" sz="2400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ИСПОЛЬЗОВНАНИЕ РАСШИРЕННОГО АУДИТА</a:t>
            </a:r>
            <a:endParaRPr lang="en-US" sz="2400" dirty="0">
              <a:solidFill>
                <a:srgbClr val="00A6EB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DD35666-3217-4E76-AC0C-7CB9399B4F76}"/>
              </a:ext>
            </a:extLst>
          </p:cNvPr>
          <p:cNvSpPr/>
          <p:nvPr/>
        </p:nvSpPr>
        <p:spPr>
          <a:xfrm>
            <a:off x="5436096" y="4686404"/>
            <a:ext cx="21602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СЗИ НСД </a:t>
            </a:r>
            <a:r>
              <a:rPr lang="en-US" sz="105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Dallas Lock</a:t>
            </a:r>
            <a:r>
              <a:rPr lang="ru-RU" sz="105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en-US" sz="105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Linux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498B41C-6B87-43F6-985A-5B4A861336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80" y="1828311"/>
            <a:ext cx="1872208" cy="239409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3EC06F-BD7F-40C3-8042-BD683ECA499B}"/>
              </a:ext>
            </a:extLst>
          </p:cNvPr>
          <p:cNvSpPr/>
          <p:nvPr/>
        </p:nvSpPr>
        <p:spPr>
          <a:xfrm>
            <a:off x="251520" y="1652202"/>
            <a:ext cx="2016224" cy="2575732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3B42A7BB-AC29-48F5-917F-E32F5EBDE222}"/>
              </a:ext>
            </a:extLst>
          </p:cNvPr>
          <p:cNvSpPr txBox="1">
            <a:spLocks/>
          </p:cNvSpPr>
          <p:nvPr/>
        </p:nvSpPr>
        <p:spPr>
          <a:xfrm>
            <a:off x="971600" y="728153"/>
            <a:ext cx="7822420" cy="1567623"/>
          </a:xfrm>
          <a:prstGeom prst="rect">
            <a:avLst/>
          </a:prstGeom>
        </p:spPr>
        <p:txBody>
          <a:bodyPr vert="horz" lIns="81622" tIns="40811" rIns="81622" bIns="40811" rtlCol="0">
            <a:noAutofit/>
          </a:bodyPr>
          <a:lstStyle>
            <a:lvl1pPr marL="306083" indent="-306083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77" indent="-255070" algn="l" defTabSz="8162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275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381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492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602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713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821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928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Наличие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дополнительных датчиков в ядре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ОС обеспечивают более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высокий уровень детализации.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Это можно использовать для: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постоянного мониторинга системы 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обнаружения потенциально опасных и подозрительных действий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обнаружения попыток несанкционированного доступа, взломов или вредоносной активности</a:t>
            </a:r>
          </a:p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быстрого и детального проведения расследования и анализа произошедшего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AE3ED3-F8FC-4D1A-9A27-9DDE3423A1CE}"/>
              </a:ext>
            </a:extLst>
          </p:cNvPr>
          <p:cNvSpPr/>
          <p:nvPr/>
        </p:nvSpPr>
        <p:spPr>
          <a:xfrm>
            <a:off x="1070060" y="2552586"/>
            <a:ext cx="7822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Детальное логирование событий является ценным для выявления источника инцидента и принятия мер по предотвращению повторения в будущем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8009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80090-3F92-4B3E-8CBB-5A6AC8065D75}"/>
              </a:ext>
            </a:extLst>
          </p:cNvPr>
          <p:cNvSpPr/>
          <p:nvPr/>
        </p:nvSpPr>
        <p:spPr>
          <a:xfrm>
            <a:off x="6084168" y="2479284"/>
            <a:ext cx="4104456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ru-RU" sz="1150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10</a:t>
            </a:r>
            <a:endParaRPr lang="ru-RU" sz="9600" b="1" dirty="0">
              <a:solidFill>
                <a:srgbClr val="00579B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832A27-FA4B-4285-B004-923AEEC31267}"/>
              </a:ext>
            </a:extLst>
          </p:cNvPr>
          <p:cNvSpPr/>
          <p:nvPr/>
        </p:nvSpPr>
        <p:spPr>
          <a:xfrm>
            <a:off x="7524328" y="4701793"/>
            <a:ext cx="16561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СЗИ ВИ </a:t>
            </a:r>
            <a:r>
              <a:rPr lang="en-US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Dallas Lock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C1DE300-7B35-4F5B-AF2E-2D0F9B0C4958}"/>
              </a:ext>
            </a:extLst>
          </p:cNvPr>
          <p:cNvSpPr/>
          <p:nvPr/>
        </p:nvSpPr>
        <p:spPr>
          <a:xfrm>
            <a:off x="3635896" y="4155926"/>
            <a:ext cx="39115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551"/>
            <a:r>
              <a:rPr lang="ru-RU" sz="2400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БЕЗОПАСНАЯ МИГРАЦИЯ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672D01C-6CCA-469F-BD38-ECA8926DE4A6}"/>
              </a:ext>
            </a:extLst>
          </p:cNvPr>
          <p:cNvSpPr/>
          <p:nvPr/>
        </p:nvSpPr>
        <p:spPr>
          <a:xfrm>
            <a:off x="501188" y="1054091"/>
            <a:ext cx="396616" cy="38926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43910B-D59A-4A31-84F0-26A16B3A537A}"/>
              </a:ext>
            </a:extLst>
          </p:cNvPr>
          <p:cNvSpPr/>
          <p:nvPr/>
        </p:nvSpPr>
        <p:spPr>
          <a:xfrm>
            <a:off x="1043608" y="924789"/>
            <a:ext cx="4174676" cy="561668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механизм позволяет развернуть тестовый сегмент на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KVM</a:t>
            </a:r>
            <a:endParaRPr lang="ru-RU" dirty="0">
              <a:solidFill>
                <a:schemeClr val="tx2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0F72A0-42D3-4966-B97D-6F09471A9E05}"/>
              </a:ext>
            </a:extLst>
          </p:cNvPr>
          <p:cNvSpPr/>
          <p:nvPr/>
        </p:nvSpPr>
        <p:spPr>
          <a:xfrm>
            <a:off x="1025519" y="2681653"/>
            <a:ext cx="6425013" cy="561668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при этом защита будет оставаться полностью активной на протяжении всего периода миграции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FF10293-1AA7-4BED-8F73-57DA612CA003}"/>
              </a:ext>
            </a:extLst>
          </p:cNvPr>
          <p:cNvSpPr/>
          <p:nvPr/>
        </p:nvSpPr>
        <p:spPr>
          <a:xfrm>
            <a:off x="1025252" y="1805334"/>
            <a:ext cx="4625080" cy="561668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в плановом режиме осуществлять поэтапную миграцию</a:t>
            </a:r>
          </a:p>
        </p:txBody>
      </p:sp>
      <p:pic>
        <p:nvPicPr>
          <p:cNvPr id="12" name="Picture 4" descr="сервер перенос миграция - Сеть и связь Иконки">
            <a:extLst>
              <a:ext uri="{FF2B5EF4-FFF2-40B4-BE49-F238E27FC236}">
                <a16:creationId xmlns:a16="http://schemas.microsoft.com/office/drawing/2014/main" id="{EEF263F5-09AC-4C2C-AC79-2A82ADE39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34711"/>
            <a:ext cx="1386916" cy="138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EFD926C-A868-4738-8006-F1A8244367DC}"/>
              </a:ext>
            </a:extLst>
          </p:cNvPr>
          <p:cNvSpPr/>
          <p:nvPr/>
        </p:nvSpPr>
        <p:spPr>
          <a:xfrm>
            <a:off x="501188" y="1873733"/>
            <a:ext cx="396616" cy="38926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C59F7FC-52AD-4CB1-90BA-EE1553847454}"/>
              </a:ext>
            </a:extLst>
          </p:cNvPr>
          <p:cNvSpPr/>
          <p:nvPr/>
        </p:nvSpPr>
        <p:spPr>
          <a:xfrm>
            <a:off x="501188" y="2727714"/>
            <a:ext cx="396616" cy="38926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8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4114728-C327-459B-ACE9-2B849E112BAE}"/>
              </a:ext>
            </a:extLst>
          </p:cNvPr>
          <p:cNvSpPr/>
          <p:nvPr/>
        </p:nvSpPr>
        <p:spPr>
          <a:xfrm>
            <a:off x="1324631" y="2139702"/>
            <a:ext cx="6479976" cy="46317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80000"/>
              </a:lnSpc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7595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80090-3F92-4B3E-8CBB-5A6AC8065D75}"/>
              </a:ext>
            </a:extLst>
          </p:cNvPr>
          <p:cNvSpPr/>
          <p:nvPr/>
        </p:nvSpPr>
        <p:spPr>
          <a:xfrm>
            <a:off x="-1286792" y="-326399"/>
            <a:ext cx="4104456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ru-RU" sz="1150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1</a:t>
            </a:r>
            <a:endParaRPr lang="ru-RU" sz="9600" b="1" dirty="0">
              <a:solidFill>
                <a:srgbClr val="00579B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10B72CD-E4A0-492B-AF84-332E51B74894}"/>
              </a:ext>
            </a:extLst>
          </p:cNvPr>
          <p:cNvSpPr/>
          <p:nvPr/>
        </p:nvSpPr>
        <p:spPr>
          <a:xfrm>
            <a:off x="980912" y="974715"/>
            <a:ext cx="4104455" cy="80788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sz="2400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ПРОВЕРКА</a:t>
            </a:r>
            <a:br>
              <a:rPr lang="ru-RU" sz="2400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БЕЗОПАСНОСТИ ПО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241ADFE-7CD8-4877-9A85-0EF95BFD0CAF}"/>
              </a:ext>
            </a:extLst>
          </p:cNvPr>
          <p:cNvSpPr/>
          <p:nvPr/>
        </p:nvSpPr>
        <p:spPr>
          <a:xfrm>
            <a:off x="729706" y="3455924"/>
            <a:ext cx="33843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получить автоматический анализ исполняемых файлов на предмет опасных запусков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5A7CFE-4B09-41AD-9A28-BF3E5FB22FD6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" b="38978"/>
          <a:stretch/>
        </p:blipFill>
        <p:spPr>
          <a:xfrm>
            <a:off x="4329558" y="1707654"/>
            <a:ext cx="4634930" cy="276830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870D8B4-9569-4F54-A785-43B021DB5D11}"/>
              </a:ext>
            </a:extLst>
          </p:cNvPr>
          <p:cNvSpPr/>
          <p:nvPr/>
        </p:nvSpPr>
        <p:spPr>
          <a:xfrm>
            <a:off x="765436" y="2179542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произвести запуск приложения в безопасной среде системы обнаружения вторжений 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A31BF878-2AD8-4CF6-9EC0-91604CD1DA18}"/>
              </a:ext>
            </a:extLst>
          </p:cNvPr>
          <p:cNvSpPr/>
          <p:nvPr/>
        </p:nvSpPr>
        <p:spPr>
          <a:xfrm>
            <a:off x="333090" y="2327450"/>
            <a:ext cx="396616" cy="38926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B41C4311-6619-4120-8870-B1EED098C940}"/>
              </a:ext>
            </a:extLst>
          </p:cNvPr>
          <p:cNvSpPr/>
          <p:nvPr/>
        </p:nvSpPr>
        <p:spPr>
          <a:xfrm>
            <a:off x="333090" y="3579862"/>
            <a:ext cx="396616" cy="38926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59B9A59-D388-4CB9-A465-C7953008813F}"/>
              </a:ext>
            </a:extLst>
          </p:cNvPr>
          <p:cNvSpPr/>
          <p:nvPr/>
        </p:nvSpPr>
        <p:spPr>
          <a:xfrm>
            <a:off x="-9187" y="229602"/>
            <a:ext cx="20609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СЗИ НСД </a:t>
            </a:r>
            <a:r>
              <a:rPr lang="en-US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Dallas Lock </a:t>
            </a:r>
            <a:r>
              <a:rPr lang="ru-RU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8.0</a:t>
            </a:r>
          </a:p>
        </p:txBody>
      </p:sp>
    </p:spTree>
    <p:extLst>
      <p:ext uri="{BB962C8B-B14F-4D97-AF65-F5344CB8AC3E}">
        <p14:creationId xmlns:p14="http://schemas.microsoft.com/office/powerpoint/2010/main" val="31035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80090-3F92-4B3E-8CBB-5A6AC8065D75}"/>
              </a:ext>
            </a:extLst>
          </p:cNvPr>
          <p:cNvSpPr/>
          <p:nvPr/>
        </p:nvSpPr>
        <p:spPr>
          <a:xfrm>
            <a:off x="683568" y="-326399"/>
            <a:ext cx="4104456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en-US" sz="11500" b="1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2</a:t>
            </a:r>
            <a:endParaRPr lang="ru-RU" sz="9600" b="1" dirty="0">
              <a:solidFill>
                <a:srgbClr val="F08400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FDEEBF-4CA4-43D3-A562-11DD867AAF3D}"/>
              </a:ext>
            </a:extLst>
          </p:cNvPr>
          <p:cNvSpPr/>
          <p:nvPr/>
        </p:nvSpPr>
        <p:spPr>
          <a:xfrm>
            <a:off x="3059832" y="970736"/>
            <a:ext cx="4536504" cy="80788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sz="2400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ЗАЩИТА ОТ ВИРУСОВ - ШИФРОВАЛЬЩИКОВ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CFEBA1C-198B-4E4A-850B-B2820CD1AF53}"/>
              </a:ext>
            </a:extLst>
          </p:cNvPr>
          <p:cNvSpPr/>
          <p:nvPr/>
        </p:nvSpPr>
        <p:spPr>
          <a:xfrm>
            <a:off x="1791013" y="237297"/>
            <a:ext cx="20609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СЗИ НСД </a:t>
            </a:r>
            <a:r>
              <a:rPr lang="en-US" sz="1050" b="1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Dallas Lock </a:t>
            </a:r>
            <a:r>
              <a:rPr lang="ru-RU" sz="1050" b="1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8.0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2A6E3F7-1526-4B1C-951A-DE220A241C09}"/>
              </a:ext>
            </a:extLst>
          </p:cNvPr>
          <p:cNvGrpSpPr/>
          <p:nvPr/>
        </p:nvGrpSpPr>
        <p:grpSpPr>
          <a:xfrm>
            <a:off x="524507" y="1923678"/>
            <a:ext cx="8295965" cy="2700775"/>
            <a:chOff x="323528" y="1644973"/>
            <a:chExt cx="8295965" cy="2700775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2122D466-FAE9-4140-8FC3-4DB6D40B9080}"/>
                </a:ext>
              </a:extLst>
            </p:cNvPr>
            <p:cNvGrpSpPr/>
            <p:nvPr/>
          </p:nvGrpSpPr>
          <p:grpSpPr>
            <a:xfrm>
              <a:off x="7619233" y="2980888"/>
              <a:ext cx="1000260" cy="1053594"/>
              <a:chOff x="6662754" y="960484"/>
              <a:chExt cx="1000260" cy="1053594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06A1DCDE-05C6-44F6-869D-A499916DC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502" b="93569" l="4369" r="98544">
                            <a14:foregroundMark x1="87702" y1="9486" x2="34628" y2="9646"/>
                            <a14:foregroundMark x1="34628" y1="9646" x2="3236" y2="20740"/>
                            <a14:foregroundMark x1="3236" y1="20740" x2="42718" y2="33119"/>
                            <a14:foregroundMark x1="42718" y1="33119" x2="96117" y2="18971"/>
                            <a14:foregroundMark x1="96117" y1="18971" x2="41748" y2="15434"/>
                            <a14:foregroundMark x1="41748" y1="15434" x2="29126" y2="40193"/>
                            <a14:foregroundMark x1="29126" y1="40193" x2="4854" y2="51286"/>
                            <a14:foregroundMark x1="4854" y1="51286" x2="6149" y2="61897"/>
                            <a14:foregroundMark x1="45307" y1="22508" x2="37864" y2="69775"/>
                            <a14:foregroundMark x1="37864" y1="69775" x2="60032" y2="47749"/>
                            <a14:foregroundMark x1="60032" y1="47749" x2="98544" y2="50161"/>
                            <a14:foregroundMark x1="11812" y1="61897" x2="77346" y2="58039"/>
                            <a14:foregroundMark x1="77346" y1="58039" x2="80259" y2="58039"/>
                            <a14:foregroundMark x1="7443" y1="6109" x2="34142" y2="4341"/>
                            <a14:foregroundMark x1="34142" y1="4341" x2="92233" y2="4823"/>
                            <a14:foregroundMark x1="92233" y1="4823" x2="90777" y2="60772"/>
                            <a14:foregroundMark x1="90777" y1="60772" x2="57282" y2="62862"/>
                            <a14:foregroundMark x1="57282" y1="62862" x2="41262" y2="85691"/>
                            <a14:foregroundMark x1="41262" y1="85691" x2="69417" y2="91318"/>
                            <a14:foregroundMark x1="69417" y1="91318" x2="70712" y2="90997"/>
                            <a14:foregroundMark x1="7443" y1="36334" x2="13107" y2="9164"/>
                            <a14:foregroundMark x1="13107" y1="9164" x2="39644" y2="4823"/>
                            <a14:foregroundMark x1="39644" y1="4823" x2="74595" y2="5145"/>
                            <a14:foregroundMark x1="93689" y1="10772" x2="92233" y2="45659"/>
                            <a14:foregroundMark x1="92233" y1="45659" x2="42557" y2="78135"/>
                            <a14:foregroundMark x1="42557" y1="78135" x2="32686" y2="90997"/>
                            <a14:foregroundMark x1="62298" y1="58039" x2="40777" y2="85048"/>
                            <a14:foregroundMark x1="40777" y1="85048" x2="42395" y2="89711"/>
                            <a14:foregroundMark x1="52265" y1="74116" x2="57605" y2="87460"/>
                            <a14:foregroundMark x1="24434" y1="61576" x2="14401" y2="64148"/>
                            <a14:foregroundMark x1="5663" y1="6913" x2="4369" y2="48875"/>
                            <a14:foregroundMark x1="11327" y1="33762" x2="40129" y2="35048"/>
                            <a14:foregroundMark x1="72816" y1="21704" x2="73625" y2="42926"/>
                            <a14:foregroundMark x1="81068" y1="31994" x2="81553" y2="41158"/>
                            <a14:foregroundMark x1="93366" y1="20418" x2="91100" y2="49678"/>
                            <a14:foregroundMark x1="91100" y1="49678" x2="69579" y2="65434"/>
                            <a14:foregroundMark x1="69579" y1="65434" x2="56311" y2="65756"/>
                            <a14:foregroundMark x1="7443" y1="53698" x2="40129" y2="53698"/>
                            <a14:foregroundMark x1="65372" y1="35048" x2="69741" y2="35048"/>
                            <a14:foregroundMark x1="93689" y1="23794" x2="92880" y2="52090"/>
                            <a14:foregroundMark x1="92880" y1="52090" x2="72816" y2="68810"/>
                            <a14:foregroundMark x1="72816" y1="68810" x2="72816" y2="68810"/>
                            <a14:foregroundMark x1="93366" y1="56270" x2="76699" y2="68810"/>
                            <a14:foregroundMark x1="96764" y1="58842" x2="84142" y2="67524"/>
                            <a14:foregroundMark x1="36731" y1="91318" x2="33172" y2="89711"/>
                            <a14:foregroundMark x1="31877" y1="87942" x2="36731" y2="92605"/>
                            <a14:foregroundMark x1="78479" y1="53698" x2="53236" y2="54984"/>
                            <a14:foregroundMark x1="35275" y1="87942" x2="37540" y2="92283"/>
                            <a14:foregroundMark x1="29288" y1="89228" x2="30097" y2="9356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74866" y="960484"/>
                <a:ext cx="976036" cy="982355"/>
              </a:xfrm>
              <a:prstGeom prst="rect">
                <a:avLst/>
              </a:prstGeom>
            </p:spPr>
          </p:pic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8CDB6AF9-FEFA-4212-A03E-883D5D96580E}"/>
                  </a:ext>
                </a:extLst>
              </p:cNvPr>
              <p:cNvSpPr/>
              <p:nvPr/>
            </p:nvSpPr>
            <p:spPr>
              <a:xfrm>
                <a:off x="6662754" y="961610"/>
                <a:ext cx="1000260" cy="1052468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458CC37-D7C4-47AD-B233-F0B3E47554EA}"/>
                </a:ext>
              </a:extLst>
            </p:cNvPr>
            <p:cNvGrpSpPr/>
            <p:nvPr/>
          </p:nvGrpSpPr>
          <p:grpSpPr>
            <a:xfrm>
              <a:off x="323528" y="2594132"/>
              <a:ext cx="7408324" cy="1751616"/>
              <a:chOff x="242578" y="1936314"/>
              <a:chExt cx="7408324" cy="1751616"/>
            </a:xfrm>
          </p:grpSpPr>
          <p:sp>
            <p:nvSpPr>
              <p:cNvPr id="35" name="Стрелка: вправо 34">
                <a:extLst>
                  <a:ext uri="{FF2B5EF4-FFF2-40B4-BE49-F238E27FC236}">
                    <a16:creationId xmlns:a16="http://schemas.microsoft.com/office/drawing/2014/main" id="{3F9F4422-47D1-4300-BC88-309EEEC95AA1}"/>
                  </a:ext>
                </a:extLst>
              </p:cNvPr>
              <p:cNvSpPr/>
              <p:nvPr/>
            </p:nvSpPr>
            <p:spPr>
              <a:xfrm>
                <a:off x="3979531" y="2878759"/>
                <a:ext cx="1017054" cy="809171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6" name="Стрелка: вправо 35">
                <a:extLst>
                  <a:ext uri="{FF2B5EF4-FFF2-40B4-BE49-F238E27FC236}">
                    <a16:creationId xmlns:a16="http://schemas.microsoft.com/office/drawing/2014/main" id="{6EFA67AB-0533-4B2F-A4A5-F10D8CA058B5}"/>
                  </a:ext>
                </a:extLst>
              </p:cNvPr>
              <p:cNvSpPr/>
              <p:nvPr/>
            </p:nvSpPr>
            <p:spPr>
              <a:xfrm>
                <a:off x="242578" y="2878759"/>
                <a:ext cx="1017054" cy="809171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Стрелка: вправо 36">
                <a:extLst>
                  <a:ext uri="{FF2B5EF4-FFF2-40B4-BE49-F238E27FC236}">
                    <a16:creationId xmlns:a16="http://schemas.microsoft.com/office/drawing/2014/main" id="{93C323F7-5D0E-4052-A0CE-B62B5EB40A7A}"/>
                  </a:ext>
                </a:extLst>
              </p:cNvPr>
              <p:cNvSpPr/>
              <p:nvPr/>
            </p:nvSpPr>
            <p:spPr>
              <a:xfrm>
                <a:off x="3979532" y="1936314"/>
                <a:ext cx="1017054" cy="809171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Стрелка: вправо 37">
                <a:extLst>
                  <a:ext uri="{FF2B5EF4-FFF2-40B4-BE49-F238E27FC236}">
                    <a16:creationId xmlns:a16="http://schemas.microsoft.com/office/drawing/2014/main" id="{92C324F3-742B-4C5D-847A-EAA7CEF6EA7E}"/>
                  </a:ext>
                </a:extLst>
              </p:cNvPr>
              <p:cNvSpPr/>
              <p:nvPr/>
            </p:nvSpPr>
            <p:spPr>
              <a:xfrm>
                <a:off x="242578" y="1936315"/>
                <a:ext cx="1017054" cy="809171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:a16="http://schemas.microsoft.com/office/drawing/2014/main" id="{9B656687-BB74-4376-A9CA-F490F2D7CFD3}"/>
                  </a:ext>
                </a:extLst>
              </p:cNvPr>
              <p:cNvSpPr/>
              <p:nvPr/>
            </p:nvSpPr>
            <p:spPr>
              <a:xfrm>
                <a:off x="4184977" y="1981749"/>
                <a:ext cx="3154393" cy="715556"/>
              </a:xfrm>
              <a:prstGeom prst="rect">
                <a:avLst/>
              </a:prstGeom>
            </p:spPr>
            <p:txBody>
              <a:bodyPr wrap="square" lIns="68555" tIns="34278" rIns="68555" bIns="34278">
                <a:spAutoFit/>
              </a:bodyPr>
              <a:lstStyle/>
              <a:p>
                <a:pPr defTabSz="685551"/>
                <a:r>
                  <a:rPr lang="ru-RU" sz="1400" dirty="0">
                    <a:solidFill>
                      <a:schemeClr val="tx2">
                        <a:lumMod val="75000"/>
                      </a:schemeClr>
                    </a:solidFill>
                    <a:latin typeface="Open sans"/>
                    <a:cs typeface="Arial" panose="020B0604020202020204" pitchFamily="34" charset="0"/>
                  </a:rPr>
                  <a:t>исключение угрозы юридического характера, связанной с утечкой или потерей конфиденциальных данных</a:t>
                </a: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BA690691-2E14-4F36-8749-BB35EEC6EEE2}"/>
                  </a:ext>
                </a:extLst>
              </p:cNvPr>
              <p:cNvSpPr/>
              <p:nvPr/>
            </p:nvSpPr>
            <p:spPr>
              <a:xfrm>
                <a:off x="417040" y="3018842"/>
                <a:ext cx="2594776" cy="500113"/>
              </a:xfrm>
              <a:prstGeom prst="rect">
                <a:avLst/>
              </a:prstGeom>
            </p:spPr>
            <p:txBody>
              <a:bodyPr wrap="square" lIns="68555" tIns="34278" rIns="68555" bIns="34278">
                <a:spAutoFit/>
              </a:bodyPr>
              <a:lstStyle/>
              <a:p>
                <a:pPr defTabSz="685551"/>
                <a:r>
                  <a:rPr lang="ru-RU" sz="1400" dirty="0">
                    <a:solidFill>
                      <a:schemeClr val="tx2">
                        <a:lumMod val="75000"/>
                      </a:schemeClr>
                    </a:solidFill>
                    <a:latin typeface="Open sans"/>
                    <a:cs typeface="Arial" panose="020B0604020202020204" pitchFamily="34" charset="0"/>
                  </a:rPr>
                  <a:t>уверенность в безопасности своих данных и информации</a:t>
                </a:r>
              </a:p>
            </p:txBody>
          </p:sp>
          <p:sp>
            <p:nvSpPr>
              <p:cNvPr id="41" name="Прямоугольник 40">
                <a:extLst>
                  <a:ext uri="{FF2B5EF4-FFF2-40B4-BE49-F238E27FC236}">
                    <a16:creationId xmlns:a16="http://schemas.microsoft.com/office/drawing/2014/main" id="{A05EBDB0-CEC8-4EA7-936E-158B7BB24B69}"/>
                  </a:ext>
                </a:extLst>
              </p:cNvPr>
              <p:cNvSpPr/>
              <p:nvPr/>
            </p:nvSpPr>
            <p:spPr>
              <a:xfrm>
                <a:off x="414015" y="1985056"/>
                <a:ext cx="3366604" cy="715556"/>
              </a:xfrm>
              <a:prstGeom prst="rect">
                <a:avLst/>
              </a:prstGeom>
            </p:spPr>
            <p:txBody>
              <a:bodyPr wrap="square" lIns="68555" tIns="34278" rIns="68555" bIns="34278">
                <a:spAutoFit/>
              </a:bodyPr>
              <a:lstStyle/>
              <a:p>
                <a:pPr defTabSz="685551"/>
                <a:r>
                  <a:rPr lang="ru-RU" sz="1400" dirty="0">
                    <a:solidFill>
                      <a:schemeClr val="tx2">
                        <a:lumMod val="75000"/>
                      </a:schemeClr>
                    </a:solidFill>
                    <a:latin typeface="Open sans"/>
                    <a:cs typeface="Arial" panose="020B0604020202020204" pitchFamily="34" charset="0"/>
                  </a:rPr>
                  <a:t>снижение риска финансовых потерь, связанных с потерей данных или выкупом зашифрованных файлов</a:t>
                </a:r>
              </a:p>
            </p:txBody>
          </p:sp>
          <p:sp>
            <p:nvSpPr>
              <p:cNvPr id="42" name="Прямоугольник 41">
                <a:extLst>
                  <a:ext uri="{FF2B5EF4-FFF2-40B4-BE49-F238E27FC236}">
                    <a16:creationId xmlns:a16="http://schemas.microsoft.com/office/drawing/2014/main" id="{DC7F7C1F-FAD5-4658-AF99-32AA4595BF6A}"/>
                  </a:ext>
                </a:extLst>
              </p:cNvPr>
              <p:cNvSpPr/>
              <p:nvPr/>
            </p:nvSpPr>
            <p:spPr>
              <a:xfrm>
                <a:off x="4184977" y="3018842"/>
                <a:ext cx="3465925" cy="500113"/>
              </a:xfrm>
              <a:prstGeom prst="rect">
                <a:avLst/>
              </a:prstGeom>
            </p:spPr>
            <p:txBody>
              <a:bodyPr wrap="square" lIns="68555" tIns="34278" rIns="68555" bIns="34278">
                <a:spAutoFit/>
              </a:bodyPr>
              <a:lstStyle/>
              <a:p>
                <a:pPr defTabSz="685551"/>
                <a:r>
                  <a:rPr lang="ru-RU" sz="1400" dirty="0">
                    <a:solidFill>
                      <a:schemeClr val="tx2">
                        <a:lumMod val="75000"/>
                      </a:schemeClr>
                    </a:solidFill>
                    <a:latin typeface="Open sans"/>
                    <a:cs typeface="Arial" panose="020B0604020202020204" pitchFamily="34" charset="0"/>
                  </a:rPr>
                  <a:t>улучшение репутации компании в глазах клиентов и партнеров</a:t>
                </a:r>
              </a:p>
            </p:txBody>
          </p:sp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52DF161C-EBF0-4E66-8DEE-82A69AE04505}"/>
                </a:ext>
              </a:extLst>
            </p:cNvPr>
            <p:cNvGrpSpPr/>
            <p:nvPr/>
          </p:nvGrpSpPr>
          <p:grpSpPr>
            <a:xfrm>
              <a:off x="323528" y="1644973"/>
              <a:ext cx="7735874" cy="1052469"/>
              <a:chOff x="325082" y="1560875"/>
              <a:chExt cx="7735874" cy="1052469"/>
            </a:xfrm>
          </p:grpSpPr>
          <p:sp>
            <p:nvSpPr>
              <p:cNvPr id="25" name="Стрелка: вправо 24">
                <a:extLst>
                  <a:ext uri="{FF2B5EF4-FFF2-40B4-BE49-F238E27FC236}">
                    <a16:creationId xmlns:a16="http://schemas.microsoft.com/office/drawing/2014/main" id="{B0B8976A-94D4-4112-95AD-8D1E3595C434}"/>
                  </a:ext>
                </a:extLst>
              </p:cNvPr>
              <p:cNvSpPr/>
              <p:nvPr/>
            </p:nvSpPr>
            <p:spPr>
              <a:xfrm>
                <a:off x="325082" y="1560875"/>
                <a:ext cx="7600257" cy="1052469"/>
              </a:xfrm>
              <a:prstGeom prst="rightArrow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3F85573-5242-4F3B-9227-02F4E8AAD51F}"/>
                  </a:ext>
                </a:extLst>
              </p:cNvPr>
              <p:cNvSpPr txBox="1"/>
              <p:nvPr/>
            </p:nvSpPr>
            <p:spPr>
              <a:xfrm>
                <a:off x="749243" y="1816015"/>
                <a:ext cx="20609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>
                        <a:lumMod val="75000"/>
                      </a:schemeClr>
                    </a:solidFill>
                    <a:latin typeface="Open sans"/>
                    <a:cs typeface="Arial" panose="020B0604020202020204" pitchFamily="34" charset="0"/>
                  </a:rPr>
                  <a:t>Обнаружение вируса-шифровальщика 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1BBC4ED-6E72-4B08-8E28-B740329FEE4D}"/>
                  </a:ext>
                </a:extLst>
              </p:cNvPr>
              <p:cNvSpPr txBox="1"/>
              <p:nvPr/>
            </p:nvSpPr>
            <p:spPr>
              <a:xfrm>
                <a:off x="3540109" y="1849729"/>
                <a:ext cx="206090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>
                        <a:lumMod val="75000"/>
                      </a:schemeClr>
                    </a:solidFill>
                    <a:latin typeface="Open sans"/>
                    <a:cs typeface="Arial" panose="020B0604020202020204" pitchFamily="34" charset="0"/>
                  </a:rPr>
                  <a:t>Принятие системой решения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D6BA276-AC9F-465A-A0FF-4C911C1DE905}"/>
                  </a:ext>
                </a:extLst>
              </p:cNvPr>
              <p:cNvSpPr txBox="1"/>
              <p:nvPr/>
            </p:nvSpPr>
            <p:spPr>
              <a:xfrm>
                <a:off x="6000049" y="1922894"/>
                <a:ext cx="206090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solidFill>
                      <a:schemeClr val="tx2">
                        <a:lumMod val="75000"/>
                      </a:schemeClr>
                    </a:solidFill>
                    <a:latin typeface="Open sans"/>
                    <a:cs typeface="Arial" panose="020B0604020202020204" pitchFamily="34" charset="0"/>
                  </a:rPr>
                  <a:t>Реагирование</a:t>
                </a:r>
              </a:p>
            </p:txBody>
          </p:sp>
          <p:sp>
            <p:nvSpPr>
              <p:cNvPr id="29" name="Овал 28">
                <a:extLst>
                  <a:ext uri="{FF2B5EF4-FFF2-40B4-BE49-F238E27FC236}">
                    <a16:creationId xmlns:a16="http://schemas.microsoft.com/office/drawing/2014/main" id="{CEFA9552-FD34-467B-A585-2B3286342F26}"/>
                  </a:ext>
                </a:extLst>
              </p:cNvPr>
              <p:cNvSpPr/>
              <p:nvPr/>
            </p:nvSpPr>
            <p:spPr>
              <a:xfrm>
                <a:off x="428140" y="1909487"/>
                <a:ext cx="361841" cy="3441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>
                <a:extLst>
                  <a:ext uri="{FF2B5EF4-FFF2-40B4-BE49-F238E27FC236}">
                    <a16:creationId xmlns:a16="http://schemas.microsoft.com/office/drawing/2014/main" id="{89FD8430-8CAE-4AB7-8C38-C6A4626AD1A9}"/>
                  </a:ext>
                </a:extLst>
              </p:cNvPr>
              <p:cNvSpPr/>
              <p:nvPr/>
            </p:nvSpPr>
            <p:spPr>
              <a:xfrm>
                <a:off x="5678943" y="1925999"/>
                <a:ext cx="361841" cy="3441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AE0A4F36-D160-4A61-BFDD-1BFDDD44AF06}"/>
                  </a:ext>
                </a:extLst>
              </p:cNvPr>
              <p:cNvSpPr/>
              <p:nvPr/>
            </p:nvSpPr>
            <p:spPr>
              <a:xfrm>
                <a:off x="3139304" y="1919946"/>
                <a:ext cx="361841" cy="34410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Прямоугольник 31">
                <a:extLst>
                  <a:ext uri="{FF2B5EF4-FFF2-40B4-BE49-F238E27FC236}">
                    <a16:creationId xmlns:a16="http://schemas.microsoft.com/office/drawing/2014/main" id="{3E5D13B4-7267-411B-A5FD-B7FE64740C67}"/>
                  </a:ext>
                </a:extLst>
              </p:cNvPr>
              <p:cNvSpPr/>
              <p:nvPr/>
            </p:nvSpPr>
            <p:spPr>
              <a:xfrm>
                <a:off x="467693" y="1884912"/>
                <a:ext cx="307673" cy="377002"/>
              </a:xfrm>
              <a:prstGeom prst="rect">
                <a:avLst/>
              </a:prstGeom>
            </p:spPr>
            <p:txBody>
              <a:bodyPr wrap="square" lIns="68555" tIns="34278" rIns="68555" bIns="34278">
                <a:spAutoFit/>
              </a:bodyPr>
              <a:lstStyle/>
              <a:p>
                <a:pPr defTabSz="685551"/>
                <a:r>
                  <a:rPr lang="ru-RU" sz="2000" b="1" dirty="0">
                    <a:solidFill>
                      <a:srgbClr val="FDEADA"/>
                    </a:solidFill>
                    <a:latin typeface="Open sans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33" name="Прямоугольник 32">
                <a:extLst>
                  <a:ext uri="{FF2B5EF4-FFF2-40B4-BE49-F238E27FC236}">
                    <a16:creationId xmlns:a16="http://schemas.microsoft.com/office/drawing/2014/main" id="{2782EC00-5A7D-4419-BA0A-633B15431D29}"/>
                  </a:ext>
                </a:extLst>
              </p:cNvPr>
              <p:cNvSpPr/>
              <p:nvPr/>
            </p:nvSpPr>
            <p:spPr>
              <a:xfrm>
                <a:off x="3173749" y="1893101"/>
                <a:ext cx="307673" cy="377002"/>
              </a:xfrm>
              <a:prstGeom prst="rect">
                <a:avLst/>
              </a:prstGeom>
            </p:spPr>
            <p:txBody>
              <a:bodyPr wrap="square" lIns="68555" tIns="34278" rIns="68555" bIns="34278">
                <a:spAutoFit/>
              </a:bodyPr>
              <a:lstStyle/>
              <a:p>
                <a:pPr defTabSz="685551"/>
                <a:r>
                  <a:rPr lang="ru-RU" sz="2000" b="1" dirty="0">
                    <a:solidFill>
                      <a:srgbClr val="FDEADA"/>
                    </a:solidFill>
                    <a:latin typeface="Open sans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4CA2E8A3-EF76-41C1-A2A3-5B85E0DB8D1F}"/>
                  </a:ext>
                </a:extLst>
              </p:cNvPr>
              <p:cNvSpPr/>
              <p:nvPr/>
            </p:nvSpPr>
            <p:spPr>
              <a:xfrm>
                <a:off x="5718389" y="1893101"/>
                <a:ext cx="307673" cy="377002"/>
              </a:xfrm>
              <a:prstGeom prst="rect">
                <a:avLst/>
              </a:prstGeom>
            </p:spPr>
            <p:txBody>
              <a:bodyPr wrap="square" lIns="68555" tIns="34278" rIns="68555" bIns="34278">
                <a:spAutoFit/>
              </a:bodyPr>
              <a:lstStyle/>
              <a:p>
                <a:pPr defTabSz="685551"/>
                <a:r>
                  <a:rPr lang="ru-RU" sz="2000" b="1" dirty="0">
                    <a:solidFill>
                      <a:srgbClr val="FDEADA"/>
                    </a:solidFill>
                    <a:latin typeface="Open sans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80090-3F92-4B3E-8CBB-5A6AC8065D75}"/>
              </a:ext>
            </a:extLst>
          </p:cNvPr>
          <p:cNvSpPr/>
          <p:nvPr/>
        </p:nvSpPr>
        <p:spPr>
          <a:xfrm>
            <a:off x="2519772" y="-326399"/>
            <a:ext cx="4104456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ru-RU" sz="11500" b="1" dirty="0">
                <a:solidFill>
                  <a:srgbClr val="F9B900"/>
                </a:solidFill>
                <a:latin typeface="Open sans"/>
                <a:cs typeface="Arial" panose="020B0604020202020204" pitchFamily="34" charset="0"/>
              </a:rPr>
              <a:t>3</a:t>
            </a:r>
            <a:endParaRPr lang="ru-RU" sz="9600" b="1" dirty="0">
              <a:solidFill>
                <a:srgbClr val="F9B900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FFDEEBF-4CA4-43D3-A562-11DD867AAF3D}"/>
              </a:ext>
            </a:extLst>
          </p:cNvPr>
          <p:cNvSpPr/>
          <p:nvPr/>
        </p:nvSpPr>
        <p:spPr>
          <a:xfrm>
            <a:off x="4932040" y="995749"/>
            <a:ext cx="4211960" cy="80788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sz="2400" dirty="0">
                <a:solidFill>
                  <a:srgbClr val="F9B900"/>
                </a:solidFill>
                <a:latin typeface="Open sans"/>
                <a:cs typeface="Arial" panose="020B0604020202020204" pitchFamily="34" charset="0"/>
              </a:rPr>
              <a:t>РЕЗЕРВНОЕ</a:t>
            </a:r>
          </a:p>
          <a:p>
            <a:pPr defTabSz="685551"/>
            <a:r>
              <a:rPr lang="ru-RU" sz="2400" dirty="0">
                <a:solidFill>
                  <a:srgbClr val="F9B900"/>
                </a:solidFill>
                <a:latin typeface="Open sans"/>
                <a:cs typeface="Arial" panose="020B0604020202020204" pitchFamily="34" charset="0"/>
              </a:rPr>
              <a:t>КОПИРОВАНИЕ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DC53EA-89D8-4FC4-9264-0D94597B9684}"/>
              </a:ext>
            </a:extLst>
          </p:cNvPr>
          <p:cNvSpPr txBox="1"/>
          <p:nvPr/>
        </p:nvSpPr>
        <p:spPr>
          <a:xfrm>
            <a:off x="4680584" y="2427734"/>
            <a:ext cx="39604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если все остальные меры защиты не сработали, важно иметь резервные копии данных и план восстановления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E982D62-E774-480C-8D09-0CA3346574D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7" t="5377" r="2892" b="25708"/>
          <a:stretch/>
        </p:blipFill>
        <p:spPr bwMode="auto">
          <a:xfrm>
            <a:off x="334128" y="763294"/>
            <a:ext cx="3589800" cy="3680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D83C3F-2FE3-4129-B150-2A96B9A388F2}"/>
              </a:ext>
            </a:extLst>
          </p:cNvPr>
          <p:cNvSpPr/>
          <p:nvPr/>
        </p:nvSpPr>
        <p:spPr>
          <a:xfrm>
            <a:off x="4680585" y="3580659"/>
            <a:ext cx="39604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регулярное создание резервных копий и тестирование плана восстановления позволяет минимизировать последствия НСД</a:t>
            </a:r>
            <a:endParaRPr lang="ru-RU" sz="140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EF7C71F-9955-455C-AF9A-05E3164B029D}"/>
              </a:ext>
            </a:extLst>
          </p:cNvPr>
          <p:cNvSpPr/>
          <p:nvPr/>
        </p:nvSpPr>
        <p:spPr>
          <a:xfrm>
            <a:off x="4211960" y="2614534"/>
            <a:ext cx="396616" cy="38926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D94FA85B-A021-4C7C-91B0-8D0B3375F14A}"/>
              </a:ext>
            </a:extLst>
          </p:cNvPr>
          <p:cNvSpPr/>
          <p:nvPr/>
        </p:nvSpPr>
        <p:spPr>
          <a:xfrm>
            <a:off x="4211960" y="3766662"/>
            <a:ext cx="396616" cy="389264"/>
          </a:xfrm>
          <a:prstGeom prst="ellipse">
            <a:avLst/>
          </a:prstGeom>
          <a:solidFill>
            <a:schemeClr val="accent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29DAD3-6660-4D96-8DE7-BB268C773C36}"/>
              </a:ext>
            </a:extLst>
          </p:cNvPr>
          <p:cNvSpPr/>
          <p:nvPr/>
        </p:nvSpPr>
        <p:spPr>
          <a:xfrm>
            <a:off x="3663221" y="229602"/>
            <a:ext cx="20609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FAB800"/>
                </a:solidFill>
                <a:latin typeface="Open sans"/>
                <a:cs typeface="Arial" panose="020B0604020202020204" pitchFamily="34" charset="0"/>
              </a:rPr>
              <a:t>СЗИ НСД </a:t>
            </a:r>
            <a:r>
              <a:rPr lang="en-US" sz="1050" b="1" dirty="0">
                <a:solidFill>
                  <a:srgbClr val="FAB800"/>
                </a:solidFill>
                <a:latin typeface="Open sans"/>
                <a:cs typeface="Arial" panose="020B0604020202020204" pitchFamily="34" charset="0"/>
              </a:rPr>
              <a:t>Dallas Lock </a:t>
            </a:r>
            <a:r>
              <a:rPr lang="ru-RU" sz="1050" b="1" dirty="0">
                <a:solidFill>
                  <a:srgbClr val="FAB800"/>
                </a:solidFill>
                <a:latin typeface="Open sans"/>
                <a:cs typeface="Arial" panose="020B0604020202020204" pitchFamily="34" charset="0"/>
              </a:rPr>
              <a:t>8.0</a:t>
            </a:r>
          </a:p>
        </p:txBody>
      </p:sp>
    </p:spTree>
    <p:extLst>
      <p:ext uri="{BB962C8B-B14F-4D97-AF65-F5344CB8AC3E}">
        <p14:creationId xmlns:p14="http://schemas.microsoft.com/office/powerpoint/2010/main" val="61076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3">
            <a:extLst>
              <a:ext uri="{FF2B5EF4-FFF2-40B4-BE49-F238E27FC236}">
                <a16:creationId xmlns:a16="http://schemas.microsoft.com/office/drawing/2014/main" id="{D82E429C-525D-496B-9DC6-CEDFBA7915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144" y="-326399"/>
            <a:ext cx="1080120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marL="0" indent="0" algn="ctr" defTabSz="685551">
              <a:lnSpc>
                <a:spcPct val="150000"/>
              </a:lnSpc>
              <a:buNone/>
            </a:pPr>
            <a:r>
              <a:rPr lang="en-US" sz="1150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4</a:t>
            </a:r>
            <a:endParaRPr lang="ru-RU" sz="9600" b="1" dirty="0">
              <a:solidFill>
                <a:srgbClr val="00A6EB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BFA2AA-FF5D-4D6C-B8FE-F978ED1DE1B4}"/>
              </a:ext>
            </a:extLst>
          </p:cNvPr>
          <p:cNvSpPr txBox="1"/>
          <p:nvPr/>
        </p:nvSpPr>
        <p:spPr>
          <a:xfrm>
            <a:off x="1266528" y="987574"/>
            <a:ext cx="4745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551"/>
            <a:r>
              <a:rPr lang="ru-RU" sz="2400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КОНТРОЛЬ СЪЕМНЫХ</a:t>
            </a:r>
          </a:p>
          <a:p>
            <a:pPr algn="r" defTabSz="685551"/>
            <a:r>
              <a:rPr lang="ru-RU" sz="2400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НОСИТЕЛЕЙ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9EBF6A-9BC6-4848-B996-4BDF13D46418}"/>
              </a:ext>
            </a:extLst>
          </p:cNvPr>
          <p:cNvSpPr/>
          <p:nvPr/>
        </p:nvSpPr>
        <p:spPr>
          <a:xfrm>
            <a:off x="5463421" y="195486"/>
            <a:ext cx="20609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СЗИ НСД </a:t>
            </a:r>
            <a:r>
              <a:rPr lang="en-US" sz="105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Dallas Lock </a:t>
            </a:r>
            <a:r>
              <a:rPr lang="ru-RU" sz="1050" b="1" dirty="0">
                <a:solidFill>
                  <a:srgbClr val="00A6EB"/>
                </a:solidFill>
                <a:latin typeface="Open sans"/>
                <a:cs typeface="Arial" panose="020B0604020202020204" pitchFamily="34" charset="0"/>
              </a:rPr>
              <a:t>8.0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3AFCEB-ABA3-4D4C-8785-568F0BDC9ECA}"/>
              </a:ext>
            </a:extLst>
          </p:cNvPr>
          <p:cNvSpPr txBox="1"/>
          <p:nvPr/>
        </p:nvSpPr>
        <p:spPr>
          <a:xfrm>
            <a:off x="445343" y="2699504"/>
            <a:ext cx="39921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Контроль подключения накопителей к АРМ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Разграничение доступа к накопителям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Теневое копирование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Преобразование информации «на лету»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Работа с аппаратными идентификаторами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Установка пароля на накопитель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Преобразование сменных накопителей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C04DE3-2BF0-4DA4-8E37-2606381795F0}"/>
              </a:ext>
            </a:extLst>
          </p:cNvPr>
          <p:cNvSpPr txBox="1"/>
          <p:nvPr/>
        </p:nvSpPr>
        <p:spPr>
          <a:xfrm>
            <a:off x="4809502" y="2699504"/>
            <a:ext cx="406226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безопасность данных в ИС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защиту от НСД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контроль перемещаемой информации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защиту данных в реальном времени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дополнительный фактор аутентификации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дополнительную защиту переносимых данных</a:t>
            </a:r>
          </a:p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безопасность переносимых накопителей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AA75406-793E-4347-AF4F-80DED4D3AA44}"/>
              </a:ext>
            </a:extLst>
          </p:cNvPr>
          <p:cNvGrpSpPr/>
          <p:nvPr/>
        </p:nvGrpSpPr>
        <p:grpSpPr>
          <a:xfrm>
            <a:off x="440552" y="2244592"/>
            <a:ext cx="8379920" cy="523221"/>
            <a:chOff x="301111" y="680053"/>
            <a:chExt cx="8379920" cy="4288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83D0DFD-0A6D-4045-9A4B-432FB47468BF}"/>
                </a:ext>
              </a:extLst>
            </p:cNvPr>
            <p:cNvSpPr txBox="1"/>
            <p:nvPr/>
          </p:nvSpPr>
          <p:spPr>
            <a:xfrm>
              <a:off x="301111" y="680053"/>
              <a:ext cx="4152924" cy="42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  <a:alpha val="34000"/>
                    </a:schemeClr>
                  </a:solidFill>
                  <a:latin typeface="Open sans"/>
                  <a:cs typeface="Arial" panose="020B0604020202020204" pitchFamily="34" charset="0"/>
                </a:rPr>
                <a:t>ВОЗМОЖНОСТИ СКН: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EA4F9D-5444-4ED6-B4FD-A9A9D7A56DE5}"/>
                </a:ext>
              </a:extLst>
            </p:cNvPr>
            <p:cNvSpPr txBox="1"/>
            <p:nvPr/>
          </p:nvSpPr>
          <p:spPr>
            <a:xfrm>
              <a:off x="4688848" y="680053"/>
              <a:ext cx="3992183" cy="428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solidFill>
                    <a:schemeClr val="tx2">
                      <a:lumMod val="75000"/>
                      <a:alpha val="34000"/>
                    </a:schemeClr>
                  </a:solidFill>
                  <a:latin typeface="Open sans"/>
                  <a:cs typeface="Arial" panose="020B0604020202020204" pitchFamily="34" charset="0"/>
                </a:rPr>
                <a:t>ОБЕСПЕЧИВАЮТ:</a:t>
              </a:r>
            </a:p>
          </p:txBody>
        </p:sp>
      </p:grp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39AF18D6-3089-4717-AEDD-615F7ACFB09E}"/>
              </a:ext>
            </a:extLst>
          </p:cNvPr>
          <p:cNvCxnSpPr>
            <a:cxnSpLocks/>
          </p:cNvCxnSpPr>
          <p:nvPr/>
        </p:nvCxnSpPr>
        <p:spPr>
          <a:xfrm>
            <a:off x="4193495" y="2853052"/>
            <a:ext cx="616007" cy="0"/>
          </a:xfrm>
          <a:prstGeom prst="line">
            <a:avLst/>
          </a:prstGeom>
          <a:ln w="29210">
            <a:solidFill>
              <a:srgbClr val="F084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0D282EA-AB79-4647-94B9-FB83A22BD716}"/>
              </a:ext>
            </a:extLst>
          </p:cNvPr>
          <p:cNvCxnSpPr>
            <a:cxnSpLocks/>
          </p:cNvCxnSpPr>
          <p:nvPr/>
        </p:nvCxnSpPr>
        <p:spPr>
          <a:xfrm>
            <a:off x="3775337" y="3069076"/>
            <a:ext cx="1034165" cy="0"/>
          </a:xfrm>
          <a:prstGeom prst="line">
            <a:avLst/>
          </a:prstGeom>
          <a:ln w="29210">
            <a:solidFill>
              <a:srgbClr val="F084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801EF1A-D097-4C4A-B45C-E0DDAD75BA92}"/>
              </a:ext>
            </a:extLst>
          </p:cNvPr>
          <p:cNvCxnSpPr>
            <a:cxnSpLocks/>
          </p:cNvCxnSpPr>
          <p:nvPr/>
        </p:nvCxnSpPr>
        <p:spPr>
          <a:xfrm>
            <a:off x="2404884" y="3285100"/>
            <a:ext cx="2404618" cy="0"/>
          </a:xfrm>
          <a:prstGeom prst="line">
            <a:avLst/>
          </a:prstGeom>
          <a:ln w="29210">
            <a:solidFill>
              <a:srgbClr val="F084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71EB147D-7EDF-4AD9-A9C4-519AFD7201A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3919353" y="3499723"/>
            <a:ext cx="890149" cy="0"/>
          </a:xfrm>
          <a:prstGeom prst="line">
            <a:avLst/>
          </a:prstGeom>
          <a:ln w="29210">
            <a:solidFill>
              <a:srgbClr val="F084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D86C246-288B-46FA-9B5C-037DA9AD621E}"/>
              </a:ext>
            </a:extLst>
          </p:cNvPr>
          <p:cNvCxnSpPr>
            <a:cxnSpLocks/>
          </p:cNvCxnSpPr>
          <p:nvPr/>
        </p:nvCxnSpPr>
        <p:spPr>
          <a:xfrm>
            <a:off x="4063369" y="3717148"/>
            <a:ext cx="746133" cy="0"/>
          </a:xfrm>
          <a:prstGeom prst="line">
            <a:avLst/>
          </a:prstGeom>
          <a:ln w="29210">
            <a:solidFill>
              <a:srgbClr val="F084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5E82BE32-9651-4F1F-8D15-BA08EFD32502}"/>
              </a:ext>
            </a:extLst>
          </p:cNvPr>
          <p:cNvCxnSpPr>
            <a:cxnSpLocks/>
          </p:cNvCxnSpPr>
          <p:nvPr/>
        </p:nvCxnSpPr>
        <p:spPr>
          <a:xfrm>
            <a:off x="3289657" y="3933172"/>
            <a:ext cx="1519845" cy="0"/>
          </a:xfrm>
          <a:prstGeom prst="line">
            <a:avLst/>
          </a:prstGeom>
          <a:ln w="29210">
            <a:solidFill>
              <a:srgbClr val="F084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5F4D2424-C65F-404C-B431-5CA1DF9A765B}"/>
              </a:ext>
            </a:extLst>
          </p:cNvPr>
          <p:cNvCxnSpPr>
            <a:cxnSpLocks/>
          </p:cNvCxnSpPr>
          <p:nvPr/>
        </p:nvCxnSpPr>
        <p:spPr>
          <a:xfrm>
            <a:off x="3847345" y="4149196"/>
            <a:ext cx="962157" cy="0"/>
          </a:xfrm>
          <a:prstGeom prst="line">
            <a:avLst/>
          </a:prstGeom>
          <a:ln w="29210">
            <a:solidFill>
              <a:srgbClr val="F084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419A784-ADFF-4743-9A17-287D966EE4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7" y="965495"/>
            <a:ext cx="1358742" cy="85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трелка: пятиугольник 35">
            <a:extLst>
              <a:ext uri="{FF2B5EF4-FFF2-40B4-BE49-F238E27FC236}">
                <a16:creationId xmlns:a16="http://schemas.microsoft.com/office/drawing/2014/main" id="{DA1C5379-A92E-49AE-86EA-1EE8CCAF17F3}"/>
              </a:ext>
            </a:extLst>
          </p:cNvPr>
          <p:cNvSpPr/>
          <p:nvPr/>
        </p:nvSpPr>
        <p:spPr>
          <a:xfrm>
            <a:off x="0" y="3867895"/>
            <a:ext cx="8898572" cy="691976"/>
          </a:xfrm>
          <a:prstGeom prst="homePlate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3849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727699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591548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455397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319249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183098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046950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910799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36EB3FED-FBDE-A34D-81F2-9EE4BA043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549" y="2280677"/>
            <a:ext cx="1031023" cy="1289518"/>
          </a:xfrm>
          <a:prstGeom prst="rect">
            <a:avLst/>
          </a:prstGeom>
        </p:spPr>
      </p:pic>
      <p:sp>
        <p:nvSpPr>
          <p:cNvPr id="15" name="Объект 3">
            <a:extLst>
              <a:ext uri="{FF2B5EF4-FFF2-40B4-BE49-F238E27FC236}">
                <a16:creationId xmlns:a16="http://schemas.microsoft.com/office/drawing/2014/main" id="{4E98C064-CE10-414C-A631-EDA87FCFC71E}"/>
              </a:ext>
            </a:extLst>
          </p:cNvPr>
          <p:cNvSpPr txBox="1">
            <a:spLocks/>
          </p:cNvSpPr>
          <p:nvPr/>
        </p:nvSpPr>
        <p:spPr>
          <a:xfrm>
            <a:off x="7740352" y="-326399"/>
            <a:ext cx="1080120" cy="2394093"/>
          </a:xfrm>
          <a:prstGeom prst="rect">
            <a:avLst/>
          </a:prstGeom>
        </p:spPr>
        <p:txBody>
          <a:bodyPr vert="horz" wrap="square" lIns="68555" tIns="34278" rIns="68555" bIns="34278" rtlCol="0">
            <a:spAutoFit/>
          </a:bodyPr>
          <a:lstStyle>
            <a:lvl1pPr marL="306083" indent="-306083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3177" indent="-255070" algn="l" defTabSz="8162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0275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28381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492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44602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713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0821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8928" indent="-204055" algn="l" defTabSz="81622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551">
              <a:lnSpc>
                <a:spcPct val="150000"/>
              </a:lnSpc>
              <a:buFont typeface="Arial" pitchFamily="34" charset="0"/>
              <a:buNone/>
            </a:pPr>
            <a:r>
              <a:rPr lang="en-US" sz="1150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5</a:t>
            </a:r>
            <a:endParaRPr lang="ru-RU" sz="9600" b="1" dirty="0">
              <a:solidFill>
                <a:srgbClr val="00579B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175DAB1-708C-4273-B6F0-E4D4892A7041}"/>
              </a:ext>
            </a:extLst>
          </p:cNvPr>
          <p:cNvSpPr/>
          <p:nvPr/>
        </p:nvSpPr>
        <p:spPr>
          <a:xfrm>
            <a:off x="4120972" y="971773"/>
            <a:ext cx="3835404" cy="80788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 defTabSz="685551"/>
            <a:r>
              <a:rPr lang="ru-RU" sz="2400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МНОГОФАКТОРНАЯ АУТЕНТИФИКАЦИЯ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ECEF3FC-BED8-4344-A1A1-E0E2FACD9179}"/>
              </a:ext>
            </a:extLst>
          </p:cNvPr>
          <p:cNvGrpSpPr/>
          <p:nvPr/>
        </p:nvGrpSpPr>
        <p:grpSpPr>
          <a:xfrm>
            <a:off x="28940" y="2153054"/>
            <a:ext cx="9081433" cy="2361171"/>
            <a:chOff x="-58962" y="624018"/>
            <a:chExt cx="9081433" cy="23611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01AB2C-F192-4AE6-9CD2-F579A342C531}"/>
                </a:ext>
              </a:extLst>
            </p:cNvPr>
            <p:cNvSpPr txBox="1"/>
            <p:nvPr/>
          </p:nvSpPr>
          <p:spPr>
            <a:xfrm>
              <a:off x="-58962" y="2425639"/>
              <a:ext cx="20162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Open sans"/>
                  <a:cs typeface="Arial" panose="020B0604020202020204" pitchFamily="34" charset="0"/>
                </a:rPr>
                <a:t>Пароль и аппаратный идентификатор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799F72-1772-4546-9EC1-45F3CAAE5627}"/>
                </a:ext>
              </a:extLst>
            </p:cNvPr>
            <p:cNvSpPr txBox="1"/>
            <p:nvPr/>
          </p:nvSpPr>
          <p:spPr>
            <a:xfrm>
              <a:off x="2227712" y="2338858"/>
              <a:ext cx="2532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Open sans"/>
                  <a:cs typeface="Arial" panose="020B0604020202020204" pitchFamily="34" charset="0"/>
                </a:rPr>
                <a:t>Подтверждение через мобильное приложение </a:t>
              </a:r>
              <a:b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Open sans"/>
                  <a:cs typeface="Arial" panose="020B0604020202020204" pitchFamily="34" charset="0"/>
                </a:rPr>
              </a:br>
              <a:r>
                <a:rPr lang="en-US" sz="1200" b="1" dirty="0" err="1">
                  <a:solidFill>
                    <a:schemeClr val="tx2">
                      <a:lumMod val="75000"/>
                    </a:schemeClr>
                  </a:solidFill>
                  <a:latin typeface="Open sans"/>
                  <a:cs typeface="Arial" panose="020B0604020202020204" pitchFamily="34" charset="0"/>
                </a:rPr>
                <a:t>PayControl</a:t>
              </a:r>
              <a:endParaRPr lang="ru-RU" sz="12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688530-B662-482B-B6E1-C8479B6EE2A2}"/>
                </a:ext>
              </a:extLst>
            </p:cNvPr>
            <p:cNvSpPr txBox="1"/>
            <p:nvPr/>
          </p:nvSpPr>
          <p:spPr>
            <a:xfrm>
              <a:off x="5034583" y="2338858"/>
              <a:ext cx="20162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tx2">
                      <a:lumMod val="75000"/>
                    </a:schemeClr>
                  </a:solidFill>
                  <a:latin typeface="Open sans"/>
                  <a:cs typeface="Arial" panose="020B0604020202020204" pitchFamily="34" charset="0"/>
                </a:rPr>
                <a:t>Биометрия</a:t>
              </a:r>
              <a:r>
                <a:rPr lang="ru-RU" sz="1200" dirty="0">
                  <a:solidFill>
                    <a:schemeClr val="tx2">
                      <a:lumMod val="75000"/>
                    </a:schemeClr>
                  </a:solidFill>
                  <a:latin typeface="Open sans"/>
                  <a:cs typeface="Arial" panose="020B0604020202020204" pitchFamily="34" charset="0"/>
                </a:rPr>
                <a:t> при использовании </a:t>
              </a:r>
              <a:r>
                <a:rPr lang="en-US" sz="1200" dirty="0" err="1">
                  <a:solidFill>
                    <a:schemeClr val="tx2">
                      <a:lumMod val="75000"/>
                    </a:schemeClr>
                  </a:solidFill>
                  <a:latin typeface="Open sans"/>
                  <a:cs typeface="Arial" panose="020B0604020202020204" pitchFamily="34" charset="0"/>
                </a:rPr>
                <a:t>JaCarta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Open sans"/>
                  <a:cs typeface="Arial" panose="020B0604020202020204" pitchFamily="34" charset="0"/>
                </a:rPr>
                <a:t> PKI/BIO</a:t>
              </a:r>
              <a:endParaRPr lang="ru-RU" sz="12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endParaRPr>
            </a:p>
          </p:txBody>
        </p:sp>
        <p:sp>
          <p:nvSpPr>
            <p:cNvPr id="25" name="Равно 24">
              <a:extLst>
                <a:ext uri="{FF2B5EF4-FFF2-40B4-BE49-F238E27FC236}">
                  <a16:creationId xmlns:a16="http://schemas.microsoft.com/office/drawing/2014/main" id="{8ACD02ED-3542-4AE6-9610-7F1C5B83A9C6}"/>
                </a:ext>
              </a:extLst>
            </p:cNvPr>
            <p:cNvSpPr/>
            <p:nvPr/>
          </p:nvSpPr>
          <p:spPr>
            <a:xfrm>
              <a:off x="6932656" y="1219386"/>
              <a:ext cx="648072" cy="432048"/>
            </a:xfrm>
            <a:prstGeom prst="mathEqual">
              <a:avLst/>
            </a:prstGeom>
            <a:solidFill>
              <a:srgbClr val="005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D66064F6-A4F1-4B7F-B6AF-C880051F69A3}"/>
                </a:ext>
              </a:extLst>
            </p:cNvPr>
            <p:cNvGrpSpPr/>
            <p:nvPr/>
          </p:nvGrpSpPr>
          <p:grpSpPr>
            <a:xfrm>
              <a:off x="189571" y="624018"/>
              <a:ext cx="8832900" cy="1725160"/>
              <a:chOff x="383732" y="755739"/>
              <a:chExt cx="9124129" cy="1758820"/>
            </a:xfrm>
          </p:grpSpPr>
          <p:pic>
            <p:nvPicPr>
              <p:cNvPr id="27" name="Рисунок 26" descr="Пресет51">
                <a:extLst>
                  <a:ext uri="{FF2B5EF4-FFF2-40B4-BE49-F238E27FC236}">
                    <a16:creationId xmlns:a16="http://schemas.microsoft.com/office/drawing/2014/main" id="{6839D7B9-D6E3-4B67-94CA-55F6E7C7E5F9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93" t="2460" r="4811" b="9016"/>
              <a:stretch>
                <a:fillRect/>
              </a:stretch>
            </p:blipFill>
            <p:spPr bwMode="auto">
              <a:xfrm>
                <a:off x="383732" y="963452"/>
                <a:ext cx="1569267" cy="1264701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8" name="Знак ''плюс'' 27">
                <a:extLst>
                  <a:ext uri="{FF2B5EF4-FFF2-40B4-BE49-F238E27FC236}">
                    <a16:creationId xmlns:a16="http://schemas.microsoft.com/office/drawing/2014/main" id="{9C505B39-0575-456C-A95E-D80D4664886E}"/>
                  </a:ext>
                </a:extLst>
              </p:cNvPr>
              <p:cNvSpPr/>
              <p:nvPr/>
            </p:nvSpPr>
            <p:spPr>
              <a:xfrm>
                <a:off x="2165037" y="1271766"/>
                <a:ext cx="648072" cy="648072"/>
              </a:xfrm>
              <a:prstGeom prst="mathPlus">
                <a:avLst/>
              </a:prstGeom>
              <a:solidFill>
                <a:srgbClr val="005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DA1AF6E9-BBB0-4B09-ACC7-CD68D895F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02947" y="755739"/>
                <a:ext cx="1297574" cy="1680124"/>
              </a:xfrm>
              <a:prstGeom prst="rect">
                <a:avLst/>
              </a:prstGeom>
            </p:spPr>
          </p:pic>
          <p:sp>
            <p:nvSpPr>
              <p:cNvPr id="30" name="Знак ''плюс'' 29">
                <a:extLst>
                  <a:ext uri="{FF2B5EF4-FFF2-40B4-BE49-F238E27FC236}">
                    <a16:creationId xmlns:a16="http://schemas.microsoft.com/office/drawing/2014/main" id="{C93A3DEB-8DDC-4858-B7DD-B6942416E0C4}"/>
                  </a:ext>
                </a:extLst>
              </p:cNvPr>
              <p:cNvSpPr/>
              <p:nvPr/>
            </p:nvSpPr>
            <p:spPr>
              <a:xfrm>
                <a:off x="4539576" y="1271766"/>
                <a:ext cx="648072" cy="648072"/>
              </a:xfrm>
              <a:prstGeom prst="mathPlus">
                <a:avLst/>
              </a:prstGeom>
              <a:solidFill>
                <a:srgbClr val="005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5389EAC5-FAC6-44BE-B496-CC1D69AB69DD}"/>
                  </a:ext>
                </a:extLst>
              </p:cNvPr>
              <p:cNvPicPr/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6441" y="830104"/>
                <a:ext cx="1821683" cy="14261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19AC1344-A773-4A34-8375-798CD7D840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6569" y="1543191"/>
                <a:ext cx="751292" cy="971368"/>
              </a:xfrm>
              <a:prstGeom prst="rect">
                <a:avLst/>
              </a:prstGeom>
            </p:spPr>
          </p:pic>
        </p:grpSp>
      </p:grp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00089ADA-8EC0-4362-AF10-AEE150173292}"/>
              </a:ext>
            </a:extLst>
          </p:cNvPr>
          <p:cNvSpPr/>
          <p:nvPr/>
        </p:nvSpPr>
        <p:spPr>
          <a:xfrm>
            <a:off x="7335629" y="237297"/>
            <a:ext cx="20609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СЗИ НСД </a:t>
            </a:r>
            <a:r>
              <a:rPr lang="en-US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Dallas Lock </a:t>
            </a:r>
            <a:r>
              <a:rPr lang="ru-RU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8.0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F89DAB-CC29-4AAA-A3FA-77B0F8C1BD54}"/>
              </a:ext>
            </a:extLst>
          </p:cNvPr>
          <p:cNvSpPr/>
          <p:nvPr/>
        </p:nvSpPr>
        <p:spPr>
          <a:xfrm>
            <a:off x="277473" y="1118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Гарантируйте безопасный доступ к данным, минимизируя риски НСД и утечки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6337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80090-3F92-4B3E-8CBB-5A6AC8065D75}"/>
              </a:ext>
            </a:extLst>
          </p:cNvPr>
          <p:cNvSpPr/>
          <p:nvPr/>
        </p:nvSpPr>
        <p:spPr>
          <a:xfrm>
            <a:off x="-1260648" y="2507114"/>
            <a:ext cx="4104456" cy="2440900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ru-RU" sz="1150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6</a:t>
            </a:r>
            <a:endParaRPr lang="ru-RU" sz="9600" b="1" dirty="0">
              <a:solidFill>
                <a:srgbClr val="00579B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4A3C25E-276D-4148-8D0C-D2383C0F27BD}"/>
              </a:ext>
            </a:extLst>
          </p:cNvPr>
          <p:cNvSpPr/>
          <p:nvPr/>
        </p:nvSpPr>
        <p:spPr>
          <a:xfrm>
            <a:off x="1187624" y="3795886"/>
            <a:ext cx="6408712" cy="80788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sz="2400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УДАЛЕННОЕ АДМИНИСТРИРОВАНИЕ СЕРТИФИЦИРОВАННЫХ ОС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F876DA-BB4A-461E-93C9-601C8E2B9F7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3" y="956041"/>
            <a:ext cx="1649035" cy="212077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FD6D56D-5208-4F5C-9DDF-3AAA489C2BED}"/>
              </a:ext>
            </a:extLst>
          </p:cNvPr>
          <p:cNvSpPr/>
          <p:nvPr/>
        </p:nvSpPr>
        <p:spPr>
          <a:xfrm>
            <a:off x="251520" y="956041"/>
            <a:ext cx="1872208" cy="212077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724398-E55A-484D-BEF1-E4DDC578B289}"/>
              </a:ext>
            </a:extLst>
          </p:cNvPr>
          <p:cNvSpPr/>
          <p:nvPr/>
        </p:nvSpPr>
        <p:spPr>
          <a:xfrm>
            <a:off x="959787" y="635916"/>
            <a:ext cx="8221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Агент ЕЦУ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является частью кросс-платформенного решения и функционирует в том числе на сертифицированных российских ОС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25619E3-707F-4EAB-8757-F10EB7F9C529}"/>
              </a:ext>
            </a:extLst>
          </p:cNvPr>
          <p:cNvSpPr/>
          <p:nvPr/>
        </p:nvSpPr>
        <p:spPr>
          <a:xfrm>
            <a:off x="959787" y="1325122"/>
            <a:ext cx="793269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Даже без установленного СЗИ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позволяет: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выполнить сбор журналов и отчетов с рабочих станций и серверов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удаленную настройку АРМ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отображать информацию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о всех АРМ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и их состоянии (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вкл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выкл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видеть уязвимые места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в ИС, так как в дереве сразу отображается наличие на АРМ СЗИ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Dallas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Lock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C2E3EBD-362C-41AA-BC9C-75FF861BD1BC}"/>
              </a:ext>
            </a:extLst>
          </p:cNvPr>
          <p:cNvSpPr/>
          <p:nvPr/>
        </p:nvSpPr>
        <p:spPr>
          <a:xfrm>
            <a:off x="179512" y="4694098"/>
            <a:ext cx="16561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ЕЦУ </a:t>
            </a:r>
            <a:r>
              <a:rPr lang="en-US" sz="1050" b="1" dirty="0">
                <a:solidFill>
                  <a:srgbClr val="00579B"/>
                </a:solidFill>
                <a:latin typeface="Open sans"/>
                <a:cs typeface="Arial" panose="020B0604020202020204" pitchFamily="34" charset="0"/>
              </a:rPr>
              <a:t>Dallas Lock</a:t>
            </a:r>
          </a:p>
        </p:txBody>
      </p:sp>
    </p:spTree>
    <p:extLst>
      <p:ext uri="{BB962C8B-B14F-4D97-AF65-F5344CB8AC3E}">
        <p14:creationId xmlns:p14="http://schemas.microsoft.com/office/powerpoint/2010/main" val="17131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80090-3F92-4B3E-8CBB-5A6AC8065D75}"/>
              </a:ext>
            </a:extLst>
          </p:cNvPr>
          <p:cNvSpPr/>
          <p:nvPr/>
        </p:nvSpPr>
        <p:spPr>
          <a:xfrm>
            <a:off x="683568" y="2499742"/>
            <a:ext cx="4104456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ru-RU" sz="11500" b="1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7</a:t>
            </a:r>
            <a:endParaRPr lang="ru-RU" sz="9600" b="1" dirty="0">
              <a:solidFill>
                <a:srgbClr val="F08400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96FBB8D-99D0-4157-B5D5-BD40E7113202}"/>
              </a:ext>
            </a:extLst>
          </p:cNvPr>
          <p:cNvSpPr/>
          <p:nvPr/>
        </p:nvSpPr>
        <p:spPr>
          <a:xfrm>
            <a:off x="3059832" y="3795886"/>
            <a:ext cx="6247398" cy="80788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defTabSz="685551"/>
            <a:r>
              <a:rPr lang="ru-RU" sz="2400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ПОЛНЫЙ ОТЧЕТ</a:t>
            </a:r>
            <a:br>
              <a:rPr lang="en-US" sz="2400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О РАБОЧЕЙ СТАНЦИИ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354958-6829-4FB9-9430-81D6E07CE161}"/>
              </a:ext>
            </a:extLst>
          </p:cNvPr>
          <p:cNvSpPr txBox="1"/>
          <p:nvPr/>
        </p:nvSpPr>
        <p:spPr>
          <a:xfrm>
            <a:off x="3764758" y="555526"/>
            <a:ext cx="5182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Использование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механизма заданий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для Агента ЕЦУ позволяет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на любом АРМ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получить: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CF0AE16-8A4B-47F3-9647-BB581E06EDA7}"/>
              </a:ext>
            </a:extLst>
          </p:cNvPr>
          <p:cNvSpPr/>
          <p:nvPr/>
        </p:nvSpPr>
        <p:spPr>
          <a:xfrm>
            <a:off x="3998213" y="134978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информацию о материнской плате, BIOS, процессорах, оперативной памяти, PCI-устройствах и о накопителях	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1416E5-525E-4E1A-9EAB-412C1D004B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6" t="1869" r="1556" b="2388"/>
          <a:stretch/>
        </p:blipFill>
        <p:spPr>
          <a:xfrm>
            <a:off x="196807" y="718320"/>
            <a:ext cx="3367081" cy="243670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26A616C-AB32-451F-81D5-03F487315A72}"/>
              </a:ext>
            </a:extLst>
          </p:cNvPr>
          <p:cNvSpPr/>
          <p:nvPr/>
        </p:nvSpPr>
        <p:spPr>
          <a:xfrm>
            <a:off x="3998213" y="2545257"/>
            <a:ext cx="4882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информацию обо всех установленных программах (для ОС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Windows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) или пакетах (для ОС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Linux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CE56792E-84CF-4CA3-B2E0-524542B9425E}"/>
              </a:ext>
            </a:extLst>
          </p:cNvPr>
          <p:cNvCxnSpPr>
            <a:cxnSpLocks/>
          </p:cNvCxnSpPr>
          <p:nvPr/>
        </p:nvCxnSpPr>
        <p:spPr>
          <a:xfrm>
            <a:off x="2267744" y="2019090"/>
            <a:ext cx="1656184" cy="0"/>
          </a:xfrm>
          <a:prstGeom prst="line">
            <a:avLst/>
          </a:prstGeom>
          <a:ln w="29210">
            <a:solidFill>
              <a:srgbClr val="F084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1B3B928-54D5-4C9A-A72E-99C8BC208E94}"/>
              </a:ext>
            </a:extLst>
          </p:cNvPr>
          <p:cNvCxnSpPr>
            <a:cxnSpLocks/>
          </p:cNvCxnSpPr>
          <p:nvPr/>
        </p:nvCxnSpPr>
        <p:spPr>
          <a:xfrm>
            <a:off x="2267744" y="2651616"/>
            <a:ext cx="1656184" cy="0"/>
          </a:xfrm>
          <a:prstGeom prst="line">
            <a:avLst/>
          </a:prstGeom>
          <a:ln w="29210">
            <a:solidFill>
              <a:srgbClr val="F084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55A1AB3F-1948-4774-A936-9011E56C71F2}"/>
              </a:ext>
            </a:extLst>
          </p:cNvPr>
          <p:cNvCxnSpPr>
            <a:cxnSpLocks/>
          </p:cNvCxnSpPr>
          <p:nvPr/>
        </p:nvCxnSpPr>
        <p:spPr>
          <a:xfrm>
            <a:off x="3928161" y="1622164"/>
            <a:ext cx="0" cy="413859"/>
          </a:xfrm>
          <a:prstGeom prst="line">
            <a:avLst/>
          </a:prstGeom>
          <a:ln w="29210">
            <a:solidFill>
              <a:srgbClr val="F08400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3A2F7B2-38AD-482C-9546-F482E4B9502F}"/>
              </a:ext>
            </a:extLst>
          </p:cNvPr>
          <p:cNvCxnSpPr>
            <a:cxnSpLocks/>
          </p:cNvCxnSpPr>
          <p:nvPr/>
        </p:nvCxnSpPr>
        <p:spPr>
          <a:xfrm flipV="1">
            <a:off x="3923928" y="2636161"/>
            <a:ext cx="0" cy="340052"/>
          </a:xfrm>
          <a:prstGeom prst="line">
            <a:avLst/>
          </a:prstGeom>
          <a:ln w="29210">
            <a:solidFill>
              <a:srgbClr val="F08400"/>
            </a:solidFill>
            <a:headEnd type="oval"/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42A0761-2D86-4757-ABEB-469B9676DA05}"/>
              </a:ext>
            </a:extLst>
          </p:cNvPr>
          <p:cNvSpPr/>
          <p:nvPr/>
        </p:nvSpPr>
        <p:spPr>
          <a:xfrm>
            <a:off x="2051720" y="4694098"/>
            <a:ext cx="16561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ЕЦУ </a:t>
            </a:r>
            <a:r>
              <a:rPr lang="en-US" sz="1050" b="1" dirty="0">
                <a:solidFill>
                  <a:srgbClr val="F08400"/>
                </a:solidFill>
                <a:latin typeface="Open sans"/>
                <a:cs typeface="Arial" panose="020B0604020202020204" pitchFamily="34" charset="0"/>
              </a:rPr>
              <a:t>Dallas Lock</a:t>
            </a:r>
          </a:p>
        </p:txBody>
      </p:sp>
    </p:spTree>
    <p:extLst>
      <p:ext uri="{BB962C8B-B14F-4D97-AF65-F5344CB8AC3E}">
        <p14:creationId xmlns:p14="http://schemas.microsoft.com/office/powerpoint/2010/main" val="22354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65A860-6728-485A-98BD-A845D2E74E6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25" y="1568162"/>
            <a:ext cx="1649035" cy="2120775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73BCDF73-671E-4DA3-9CC2-A8ACD3F313A9}"/>
              </a:ext>
            </a:extLst>
          </p:cNvPr>
          <p:cNvSpPr/>
          <p:nvPr/>
        </p:nvSpPr>
        <p:spPr>
          <a:xfrm>
            <a:off x="179512" y="1568162"/>
            <a:ext cx="1872208" cy="2120775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пятиугольник 12">
            <a:extLst>
              <a:ext uri="{FF2B5EF4-FFF2-40B4-BE49-F238E27FC236}">
                <a16:creationId xmlns:a16="http://schemas.microsoft.com/office/drawing/2014/main" id="{7224E383-CA63-4320-A4F7-7887F989D2B7}"/>
              </a:ext>
            </a:extLst>
          </p:cNvPr>
          <p:cNvSpPr/>
          <p:nvPr/>
        </p:nvSpPr>
        <p:spPr>
          <a:xfrm>
            <a:off x="0" y="625470"/>
            <a:ext cx="5220072" cy="691976"/>
          </a:xfrm>
          <a:prstGeom prst="homePlate">
            <a:avLst/>
          </a:prstGeom>
          <a:solidFill>
            <a:schemeClr val="accent6">
              <a:lumMod val="40000"/>
              <a:lumOff val="60000"/>
              <a:alpha val="4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63849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727699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591548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455397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319249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183098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046950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910799" algn="l" defTabSz="1727699" rtl="0" eaLnBrk="1" latinLnBrk="0" hangingPunct="1">
              <a:defRPr sz="3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B80090-3F92-4B3E-8CBB-5A6AC8065D75}"/>
              </a:ext>
            </a:extLst>
          </p:cNvPr>
          <p:cNvSpPr/>
          <p:nvPr/>
        </p:nvSpPr>
        <p:spPr>
          <a:xfrm>
            <a:off x="2555776" y="2479284"/>
            <a:ext cx="4104456" cy="2394093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ctr" defTabSz="685551">
              <a:lnSpc>
                <a:spcPct val="150000"/>
              </a:lnSpc>
            </a:pPr>
            <a:r>
              <a:rPr lang="ru-RU" sz="11500" b="1" dirty="0">
                <a:solidFill>
                  <a:srgbClr val="FAB800"/>
                </a:solidFill>
                <a:latin typeface="Open sans"/>
                <a:cs typeface="Arial" panose="020B0604020202020204" pitchFamily="34" charset="0"/>
              </a:rPr>
              <a:t>8</a:t>
            </a:r>
            <a:endParaRPr lang="ru-RU" sz="9600" b="1" dirty="0">
              <a:solidFill>
                <a:srgbClr val="FAB800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9AA658C5-DC0D-49CC-9729-5B237456F72F}"/>
              </a:ext>
            </a:extLst>
          </p:cNvPr>
          <p:cNvSpPr/>
          <p:nvPr/>
        </p:nvSpPr>
        <p:spPr>
          <a:xfrm>
            <a:off x="-2715755" y="3780085"/>
            <a:ext cx="6912768" cy="807889"/>
          </a:xfrm>
          <a:prstGeom prst="rect">
            <a:avLst/>
          </a:prstGeom>
        </p:spPr>
        <p:txBody>
          <a:bodyPr wrap="square" lIns="68555" tIns="34278" rIns="68555" bIns="34278">
            <a:spAutoFit/>
          </a:bodyPr>
          <a:lstStyle/>
          <a:p>
            <a:pPr algn="r" defTabSz="685551"/>
            <a:r>
              <a:rPr lang="ru-RU" sz="2400" dirty="0">
                <a:solidFill>
                  <a:srgbClr val="FAB800"/>
                </a:solidFill>
                <a:latin typeface="Open sans"/>
                <a:cs typeface="Arial" panose="020B0604020202020204" pitchFamily="34" charset="0"/>
              </a:rPr>
              <a:t>ГИБКИЙ КОНТРОЛЬ </a:t>
            </a:r>
          </a:p>
          <a:p>
            <a:pPr algn="r" defTabSz="685551"/>
            <a:r>
              <a:rPr lang="ru-RU" sz="2400" dirty="0">
                <a:solidFill>
                  <a:srgbClr val="FAB800"/>
                </a:solidFill>
                <a:latin typeface="Open sans"/>
                <a:cs typeface="Arial" panose="020B0604020202020204" pitchFamily="34" charset="0"/>
              </a:rPr>
              <a:t>СЕТЕВОГО ОБОРУДОВАНИЯ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6CEF5D9-2628-4C6A-BEDC-A38F13E42988}"/>
              </a:ext>
            </a:extLst>
          </p:cNvPr>
          <p:cNvSpPr/>
          <p:nvPr/>
        </p:nvSpPr>
        <p:spPr>
          <a:xfrm>
            <a:off x="3923928" y="4694098"/>
            <a:ext cx="16561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551"/>
            <a:r>
              <a:rPr lang="ru-RU" sz="1050" b="1" dirty="0">
                <a:solidFill>
                  <a:srgbClr val="FAB800"/>
                </a:solidFill>
                <a:latin typeface="Open sans"/>
                <a:cs typeface="Arial" panose="020B0604020202020204" pitchFamily="34" charset="0"/>
              </a:rPr>
              <a:t>ЕЦУ </a:t>
            </a:r>
            <a:r>
              <a:rPr lang="en-US" sz="1050" b="1" dirty="0">
                <a:solidFill>
                  <a:srgbClr val="FAB800"/>
                </a:solidFill>
                <a:latin typeface="Open sans"/>
                <a:cs typeface="Arial" panose="020B0604020202020204" pitchFamily="34" charset="0"/>
              </a:rPr>
              <a:t>Dallas Lock</a:t>
            </a:r>
          </a:p>
        </p:txBody>
      </p:sp>
      <p:sp>
        <p:nvSpPr>
          <p:cNvPr id="12" name="TextBox 39">
            <a:extLst>
              <a:ext uri="{FF2B5EF4-FFF2-40B4-BE49-F238E27FC236}">
                <a16:creationId xmlns:a16="http://schemas.microsoft.com/office/drawing/2014/main" id="{487DB246-6DA7-4FD5-83A2-D38944E24860}"/>
              </a:ext>
            </a:extLst>
          </p:cNvPr>
          <p:cNvSpPr txBox="1"/>
          <p:nvPr/>
        </p:nvSpPr>
        <p:spPr>
          <a:xfrm>
            <a:off x="280242" y="703078"/>
            <a:ext cx="483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11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21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332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36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547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658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768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878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Реализуйте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комплексный подход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 к вопросу контроля и управления информационной системой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7077458-CE05-4B3E-B358-52CE2D32076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1207" r="650" b="551"/>
          <a:stretch/>
        </p:blipFill>
        <p:spPr>
          <a:xfrm>
            <a:off x="5949227" y="732419"/>
            <a:ext cx="2962659" cy="3063467"/>
          </a:xfrm>
          <a:prstGeom prst="rect">
            <a:avLst/>
          </a:prstGeom>
        </p:spPr>
      </p:pic>
      <p:sp>
        <p:nvSpPr>
          <p:cNvPr id="16" name="TextBox 39">
            <a:extLst>
              <a:ext uri="{FF2B5EF4-FFF2-40B4-BE49-F238E27FC236}">
                <a16:creationId xmlns:a16="http://schemas.microsoft.com/office/drawing/2014/main" id="{1FC99863-52C0-458A-A3D1-0ED88C7F6F29}"/>
              </a:ext>
            </a:extLst>
          </p:cNvPr>
          <p:cNvSpPr txBox="1"/>
          <p:nvPr/>
        </p:nvSpPr>
        <p:spPr>
          <a:xfrm>
            <a:off x="1318585" y="1693088"/>
            <a:ext cx="4630643" cy="1668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11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221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332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436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547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8658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6768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4878" algn="l" defTabSz="816221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просматривайте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 сводку по устройству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осуществляйте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 гибкую настройку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контролируйте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 целостность параметров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расследуйте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 инциденты ИБ благодаря сбору событий по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Syslog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94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29794</TotalTime>
  <Words>517</Words>
  <Application>Microsoft Office PowerPoint</Application>
  <PresentationFormat>Экран (16:9)</PresentationFormat>
  <Paragraphs>105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Open sans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В. Погребняк</dc:creator>
  <cp:lastModifiedBy>Артём Лаптев</cp:lastModifiedBy>
  <cp:revision>1060</cp:revision>
  <cp:lastPrinted>2014-02-28T06:09:02Z</cp:lastPrinted>
  <dcterms:created xsi:type="dcterms:W3CDTF">2013-04-12T08:01:42Z</dcterms:created>
  <dcterms:modified xsi:type="dcterms:W3CDTF">2023-12-28T12:44:12Z</dcterms:modified>
</cp:coreProperties>
</file>